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10409" r:id="rId5"/>
    <p:sldId id="259" r:id="rId6"/>
    <p:sldId id="276" r:id="rId7"/>
    <p:sldId id="277" r:id="rId8"/>
    <p:sldId id="278" r:id="rId9"/>
    <p:sldId id="280" r:id="rId10"/>
    <p:sldId id="281" r:id="rId11"/>
    <p:sldId id="282" r:id="rId12"/>
    <p:sldId id="283" r:id="rId13"/>
    <p:sldId id="286" r:id="rId14"/>
    <p:sldId id="287" r:id="rId15"/>
    <p:sldId id="288" r:id="rId16"/>
    <p:sldId id="284" r:id="rId17"/>
    <p:sldId id="289" r:id="rId18"/>
    <p:sldId id="10394" r:id="rId19"/>
    <p:sldId id="10395" r:id="rId20"/>
    <p:sldId id="293" r:id="rId21"/>
    <p:sldId id="291" r:id="rId22"/>
    <p:sldId id="10397" r:id="rId23"/>
    <p:sldId id="10396" r:id="rId24"/>
    <p:sldId id="10413" r:id="rId25"/>
    <p:sldId id="10415" r:id="rId26"/>
    <p:sldId id="10398" r:id="rId27"/>
    <p:sldId id="10399" r:id="rId28"/>
    <p:sldId id="10400" r:id="rId29"/>
    <p:sldId id="302" r:id="rId30"/>
    <p:sldId id="303" r:id="rId31"/>
    <p:sldId id="285" r:id="rId32"/>
    <p:sldId id="299" r:id="rId33"/>
    <p:sldId id="10410" r:id="rId34"/>
    <p:sldId id="10401" r:id="rId35"/>
    <p:sldId id="10402" r:id="rId36"/>
    <p:sldId id="292" r:id="rId37"/>
    <p:sldId id="295" r:id="rId38"/>
    <p:sldId id="294" r:id="rId39"/>
    <p:sldId id="296" r:id="rId40"/>
    <p:sldId id="297" r:id="rId41"/>
    <p:sldId id="298" r:id="rId42"/>
    <p:sldId id="272" r:id="rId4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521415D9-36F7-43E2-AB2F-B90AF26B5E84}">
      <p14:sectionLst xmlns:p14="http://schemas.microsoft.com/office/powerpoint/2010/main">
        <p14:section name="标题" id="{0B011C3B-55FB-4763-A28B-CEC43B87826E}">
          <p14:sldIdLst>
            <p14:sldId id="256"/>
            <p14:sldId id="257"/>
          </p14:sldIdLst>
        </p14:section>
        <p14:section name="1-核心思路" id="{46C28AA9-B3BF-4465-A88B-905921C3A274}">
          <p14:sldIdLst>
            <p14:sldId id="258"/>
            <p14:sldId id="10409"/>
            <p14:sldId id="259"/>
            <p14:sldId id="276"/>
            <p14:sldId id="277"/>
            <p14:sldId id="278"/>
            <p14:sldId id="280"/>
            <p14:sldId id="281"/>
            <p14:sldId id="282"/>
            <p14:sldId id="283"/>
            <p14:sldId id="286"/>
            <p14:sldId id="287"/>
            <p14:sldId id="288"/>
            <p14:sldId id="284"/>
            <p14:sldId id="289"/>
            <p14:sldId id="10394"/>
            <p14:sldId id="10395"/>
            <p14:sldId id="293"/>
            <p14:sldId id="291"/>
            <p14:sldId id="10397"/>
            <p14:sldId id="10396"/>
            <p14:sldId id="10413"/>
            <p14:sldId id="10415"/>
            <p14:sldId id="10398"/>
            <p14:sldId id="10399"/>
            <p14:sldId id="10400"/>
            <p14:sldId id="302"/>
            <p14:sldId id="303"/>
            <p14:sldId id="285"/>
          </p14:sldIdLst>
        </p14:section>
        <p14:section name="2-进阶方案" id="{AEA3A5F9-1BFB-4900-A2C8-C8DED1277355}">
          <p14:sldIdLst>
            <p14:sldId id="299"/>
            <p14:sldId id="10410"/>
            <p14:sldId id="10401"/>
            <p14:sldId id="10402"/>
            <p14:sldId id="292"/>
            <p14:sldId id="295"/>
            <p14:sldId id="294"/>
            <p14:sldId id="296"/>
            <p14:sldId id="297"/>
            <p14:sldId id="298"/>
          </p14:sldIdLst>
        </p14:section>
        <p14:section name="总结" id="{2D501535-7C96-48F7-9E42-CF4C333AD3B2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300"/>
    <a:srgbClr val="FFC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83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2" name="Shape 3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9" descr="图片 9"/>
          <p:cNvPicPr>
            <a:picLocks noChangeAspect="1"/>
          </p:cNvPicPr>
          <p:nvPr/>
        </p:nvPicPr>
        <p:blipFill>
          <a:blip r:embed="rId2"/>
          <a:srcRect t="5531" b="7164"/>
          <a:stretch>
            <a:fillRect/>
          </a:stretch>
        </p:blipFill>
        <p:spPr>
          <a:xfrm>
            <a:off x="0" y="-2"/>
            <a:ext cx="12242800" cy="705644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 Box 15"/>
          <p:cNvSpPr txBox="1"/>
          <p:nvPr/>
        </p:nvSpPr>
        <p:spPr>
          <a:xfrm>
            <a:off x="565560" y="6497954"/>
            <a:ext cx="4028573" cy="201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9145" tIns="39145" rIns="39145" bIns="39145">
            <a:spAutoFit/>
          </a:bodyPr>
          <a:lstStyle>
            <a:lvl1pPr algn="just">
              <a:defRPr sz="900">
                <a:solidFill>
                  <a:srgbClr val="FFFFFF">
                    <a:alpha val="68000"/>
                  </a:srgb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SUZHOU TONGYUAN SOFTWARE&amp;CONTROL TECHNOLOGY CO.,LTD</a:t>
            </a:r>
          </a:p>
        </p:txBody>
      </p:sp>
      <p:pic>
        <p:nvPicPr>
          <p:cNvPr id="15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349250"/>
            <a:ext cx="1706565" cy="457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5"/>
          <p:cNvSpPr txBox="1"/>
          <p:nvPr/>
        </p:nvSpPr>
        <p:spPr>
          <a:xfrm>
            <a:off x="-2563441" y="692150"/>
            <a:ext cx="2378918" cy="4100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英文标题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:28pt  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颜色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R20 G110 B190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使用字体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Arial</a:t>
            </a:r>
          </a:p>
          <a:p>
            <a:pPr marL="342900" indent="-342900" algn="r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0D0D0D"/>
                </a:solidFill>
              </a:defRPr>
            </a:pPr>
            <a:endParaRPr>
              <a:latin typeface="+mn-lt"/>
              <a:ea typeface="+mn-ea"/>
              <a:cs typeface="+mn-cs"/>
              <a:sym typeface="Calibri"/>
            </a:endParaRP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中文标题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:24pt  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颜色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R20 G110 B190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字体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</a:t>
            </a:r>
            <a:r>
              <a:t>黑体</a:t>
            </a:r>
          </a:p>
          <a:p>
            <a:pPr marL="342900" indent="-342900" algn="r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0D0D0D"/>
                </a:solidFill>
              </a:defRPr>
            </a:pPr>
            <a:endParaRPr/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英文正文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:16pt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子目录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(2-5</a:t>
            </a:r>
            <a:r>
              <a:t>级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) :16pt  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颜色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</a:t>
            </a:r>
            <a:r>
              <a:t>黑色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使用字体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Arial</a:t>
            </a:r>
          </a:p>
          <a:p>
            <a:pPr marL="342900" indent="-342900" algn="r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0D0D0D"/>
                </a:solidFill>
              </a:defRPr>
            </a:pPr>
            <a:endParaRPr>
              <a:latin typeface="+mn-lt"/>
              <a:ea typeface="+mn-ea"/>
              <a:cs typeface="+mn-cs"/>
              <a:sym typeface="Calibri"/>
            </a:endParaRP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中文正文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:14-16pt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子目录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(2-5</a:t>
            </a:r>
            <a:r>
              <a:t>级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):18pt 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颜色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</a:t>
            </a:r>
            <a:r>
              <a:t>黑色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字体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</a:t>
            </a:r>
            <a:r>
              <a:t>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61" name="Group 16"/>
          <p:cNvGrpSpPr/>
          <p:nvPr/>
        </p:nvGrpSpPr>
        <p:grpSpPr>
          <a:xfrm>
            <a:off x="12301536" y="5516563"/>
            <a:ext cx="985842" cy="1285878"/>
            <a:chOff x="-2" y="0"/>
            <a:chExt cx="985841" cy="1285877"/>
          </a:xfrm>
        </p:grpSpPr>
        <p:grpSp>
          <p:nvGrpSpPr>
            <p:cNvPr id="35" name="Group 23"/>
            <p:cNvGrpSpPr/>
            <p:nvPr/>
          </p:nvGrpSpPr>
          <p:grpSpPr>
            <a:xfrm>
              <a:off x="-3" y="217487"/>
              <a:ext cx="985843" cy="182566"/>
              <a:chOff x="-1" y="0"/>
              <a:chExt cx="985841" cy="182565"/>
            </a:xfrm>
          </p:grpSpPr>
          <p:sp>
            <p:nvSpPr>
              <p:cNvPr id="31" name="Rectangle 24"/>
              <p:cNvSpPr/>
              <p:nvPr/>
            </p:nvSpPr>
            <p:spPr>
              <a:xfrm rot="10800000" flipH="1">
                <a:off x="247517" y="0"/>
                <a:ext cx="245403" cy="182566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Rectangle 25"/>
              <p:cNvSpPr/>
              <p:nvPr/>
            </p:nvSpPr>
            <p:spPr>
              <a:xfrm rot="10800000" flipH="1">
                <a:off x="492919" y="0"/>
                <a:ext cx="245403" cy="182566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Rectangle 26"/>
              <p:cNvSpPr/>
              <p:nvPr/>
            </p:nvSpPr>
            <p:spPr>
              <a:xfrm rot="10800000" flipH="1">
                <a:off x="738322" y="0"/>
                <a:ext cx="247519" cy="182566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Rectangle 27"/>
              <p:cNvSpPr/>
              <p:nvPr/>
            </p:nvSpPr>
            <p:spPr>
              <a:xfrm rot="10800000" flipH="1">
                <a:off x="-1" y="0"/>
                <a:ext cx="247520" cy="182566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0" name="Group 28"/>
            <p:cNvGrpSpPr/>
            <p:nvPr/>
          </p:nvGrpSpPr>
          <p:grpSpPr>
            <a:xfrm>
              <a:off x="-3" y="447676"/>
              <a:ext cx="985843" cy="200028"/>
              <a:chOff x="-1" y="0"/>
              <a:chExt cx="985841" cy="200027"/>
            </a:xfrm>
          </p:grpSpPr>
          <p:sp>
            <p:nvSpPr>
              <p:cNvPr id="36" name="Rectangle 29"/>
              <p:cNvSpPr/>
              <p:nvPr/>
            </p:nvSpPr>
            <p:spPr>
              <a:xfrm rot="10800000" flipH="1">
                <a:off x="247517" y="0"/>
                <a:ext cx="245403" cy="182565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7" name="Rectangle 30"/>
              <p:cNvSpPr/>
              <p:nvPr/>
            </p:nvSpPr>
            <p:spPr>
              <a:xfrm rot="10800000" flipH="1">
                <a:off x="492919" y="0"/>
                <a:ext cx="245403" cy="182565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Rectangle 31"/>
              <p:cNvSpPr/>
              <p:nvPr/>
            </p:nvSpPr>
            <p:spPr>
              <a:xfrm rot="10800000" flipH="1">
                <a:off x="738322" y="0"/>
                <a:ext cx="247519" cy="182565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9" name="Rectangle 32"/>
              <p:cNvSpPr/>
              <p:nvPr/>
            </p:nvSpPr>
            <p:spPr>
              <a:xfrm rot="10800000" flipH="1">
                <a:off x="-1" y="17463"/>
                <a:ext cx="247520" cy="182566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5" name="Group 33"/>
            <p:cNvGrpSpPr/>
            <p:nvPr/>
          </p:nvGrpSpPr>
          <p:grpSpPr>
            <a:xfrm>
              <a:off x="-3" y="0"/>
              <a:ext cx="985843" cy="188915"/>
              <a:chOff x="-1" y="0"/>
              <a:chExt cx="985841" cy="188914"/>
            </a:xfrm>
          </p:grpSpPr>
          <p:sp>
            <p:nvSpPr>
              <p:cNvPr id="41" name="Rectangle 34"/>
              <p:cNvSpPr/>
              <p:nvPr/>
            </p:nvSpPr>
            <p:spPr>
              <a:xfrm rot="10800000" flipH="1">
                <a:off x="492919" y="0"/>
                <a:ext cx="245403" cy="188915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Rectangle 35"/>
              <p:cNvSpPr/>
              <p:nvPr/>
            </p:nvSpPr>
            <p:spPr>
              <a:xfrm rot="10800000" flipH="1">
                <a:off x="738322" y="0"/>
                <a:ext cx="247519" cy="188915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Rectangle 36"/>
              <p:cNvSpPr/>
              <p:nvPr/>
            </p:nvSpPr>
            <p:spPr>
              <a:xfrm rot="10800000" flipH="1">
                <a:off x="-1" y="0"/>
                <a:ext cx="247520" cy="188915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4" name="Rectangle 37"/>
              <p:cNvSpPr/>
              <p:nvPr/>
            </p:nvSpPr>
            <p:spPr>
              <a:xfrm rot="10800000" flipH="1">
                <a:off x="247517" y="0"/>
                <a:ext cx="245403" cy="188915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0" name="Group 58"/>
            <p:cNvGrpSpPr/>
            <p:nvPr/>
          </p:nvGrpSpPr>
          <p:grpSpPr>
            <a:xfrm>
              <a:off x="-3" y="660400"/>
              <a:ext cx="985843" cy="182565"/>
              <a:chOff x="-1" y="0"/>
              <a:chExt cx="985841" cy="182564"/>
            </a:xfrm>
          </p:grpSpPr>
          <p:sp>
            <p:nvSpPr>
              <p:cNvPr id="46" name="Rectangle 59"/>
              <p:cNvSpPr/>
              <p:nvPr/>
            </p:nvSpPr>
            <p:spPr>
              <a:xfrm rot="10800000" flipH="1">
                <a:off x="247517" y="0"/>
                <a:ext cx="245403" cy="182565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7" name="Rectangle 60"/>
              <p:cNvSpPr/>
              <p:nvPr/>
            </p:nvSpPr>
            <p:spPr>
              <a:xfrm rot="10800000" flipH="1">
                <a:off x="492919" y="0"/>
                <a:ext cx="245403" cy="182565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8" name="Rectangle 61"/>
              <p:cNvSpPr/>
              <p:nvPr/>
            </p:nvSpPr>
            <p:spPr>
              <a:xfrm rot="10800000" flipH="1">
                <a:off x="738322" y="0"/>
                <a:ext cx="247519" cy="182565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9" name="Rectangle 62"/>
              <p:cNvSpPr/>
              <p:nvPr/>
            </p:nvSpPr>
            <p:spPr>
              <a:xfrm rot="10800000" flipH="1">
                <a:off x="-1" y="0"/>
                <a:ext cx="247520" cy="182565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5" name="Group 63"/>
            <p:cNvGrpSpPr/>
            <p:nvPr/>
          </p:nvGrpSpPr>
          <p:grpSpPr>
            <a:xfrm>
              <a:off x="-3" y="876300"/>
              <a:ext cx="985843" cy="182565"/>
              <a:chOff x="-1" y="0"/>
              <a:chExt cx="985841" cy="182564"/>
            </a:xfrm>
          </p:grpSpPr>
          <p:sp>
            <p:nvSpPr>
              <p:cNvPr id="51" name="Rectangle 64"/>
              <p:cNvSpPr/>
              <p:nvPr/>
            </p:nvSpPr>
            <p:spPr>
              <a:xfrm rot="10800000" flipH="1">
                <a:off x="247517" y="0"/>
                <a:ext cx="245403" cy="182565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2" name="Rectangle 65"/>
              <p:cNvSpPr/>
              <p:nvPr/>
            </p:nvSpPr>
            <p:spPr>
              <a:xfrm rot="10800000" flipH="1">
                <a:off x="492919" y="0"/>
                <a:ext cx="245403" cy="182565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3" name="Rectangle 66"/>
              <p:cNvSpPr/>
              <p:nvPr/>
            </p:nvSpPr>
            <p:spPr>
              <a:xfrm rot="10800000" flipH="1">
                <a:off x="738322" y="0"/>
                <a:ext cx="247519" cy="182565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4" name="Rectangle 67"/>
              <p:cNvSpPr/>
              <p:nvPr/>
            </p:nvSpPr>
            <p:spPr>
              <a:xfrm rot="10800000" flipH="1">
                <a:off x="-1" y="0"/>
                <a:ext cx="247520" cy="182565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60" name="Group 73"/>
            <p:cNvGrpSpPr/>
            <p:nvPr/>
          </p:nvGrpSpPr>
          <p:grpSpPr>
            <a:xfrm>
              <a:off x="-3" y="1103312"/>
              <a:ext cx="985843" cy="182566"/>
              <a:chOff x="-1" y="0"/>
              <a:chExt cx="985841" cy="182565"/>
            </a:xfrm>
          </p:grpSpPr>
          <p:sp>
            <p:nvSpPr>
              <p:cNvPr id="56" name="Rectangle 74"/>
              <p:cNvSpPr/>
              <p:nvPr/>
            </p:nvSpPr>
            <p:spPr>
              <a:xfrm rot="10800000" flipH="1">
                <a:off x="247517" y="0"/>
                <a:ext cx="245403" cy="182566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7" name="Rectangle 75"/>
              <p:cNvSpPr/>
              <p:nvPr/>
            </p:nvSpPr>
            <p:spPr>
              <a:xfrm rot="10800000" flipH="1">
                <a:off x="492919" y="0"/>
                <a:ext cx="245403" cy="182566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8" name="Rectangle 76"/>
              <p:cNvSpPr/>
              <p:nvPr/>
            </p:nvSpPr>
            <p:spPr>
              <a:xfrm rot="10800000" flipH="1">
                <a:off x="738322" y="0"/>
                <a:ext cx="247519" cy="182566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9" name="Rectangle 77"/>
              <p:cNvSpPr/>
              <p:nvPr/>
            </p:nvSpPr>
            <p:spPr>
              <a:xfrm rot="10800000" flipH="1">
                <a:off x="-1" y="0"/>
                <a:ext cx="247520" cy="182566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62" name="Rectangle 83"/>
          <p:cNvSpPr txBox="1"/>
          <p:nvPr/>
        </p:nvSpPr>
        <p:spPr>
          <a:xfrm>
            <a:off x="12281273" y="4017962"/>
            <a:ext cx="1508967" cy="1132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  <a:defRPr sz="1100">
                <a:latin typeface="SimSun"/>
                <a:ea typeface="SimSun"/>
                <a:cs typeface="SimSun"/>
                <a:sym typeface="SimSun"/>
              </a:defRPr>
            </a:pPr>
            <a:r>
              <a:t>配色参考方案：</a:t>
            </a:r>
          </a:p>
          <a:p>
            <a:pPr>
              <a:lnSpc>
                <a:spcPct val="120000"/>
              </a:lnSpc>
              <a:spcBef>
                <a:spcPts val="200"/>
              </a:spcBef>
              <a:defRPr sz="1100">
                <a:latin typeface="SimSun"/>
                <a:ea typeface="SimSun"/>
                <a:cs typeface="SimSun"/>
                <a:sym typeface="SimSun"/>
              </a:defRPr>
            </a:pPr>
            <a:r>
              <a:t>建议同一页面内不超过四种颜色，以下是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6</a:t>
            </a:r>
            <a:r>
              <a:t>组配色方案，同一页面内只选择一组使用。（仅供参考）</a:t>
            </a:r>
          </a:p>
        </p:txBody>
      </p:sp>
      <p:grpSp>
        <p:nvGrpSpPr>
          <p:cNvPr id="106" name="组合 24"/>
          <p:cNvGrpSpPr/>
          <p:nvPr/>
        </p:nvGrpSpPr>
        <p:grpSpPr>
          <a:xfrm>
            <a:off x="12241213" y="1066800"/>
            <a:ext cx="1431928" cy="2565403"/>
            <a:chOff x="0" y="0"/>
            <a:chExt cx="1431927" cy="2565402"/>
          </a:xfrm>
        </p:grpSpPr>
        <p:grpSp>
          <p:nvGrpSpPr>
            <p:cNvPr id="67" name="组合 25"/>
            <p:cNvGrpSpPr/>
            <p:nvPr/>
          </p:nvGrpSpPr>
          <p:grpSpPr>
            <a:xfrm>
              <a:off x="-1" y="-1"/>
              <a:ext cx="733900" cy="515134"/>
              <a:chOff x="0" y="0"/>
              <a:chExt cx="733898" cy="515132"/>
            </a:xfrm>
          </p:grpSpPr>
          <p:grpSp>
            <p:nvGrpSpPr>
              <p:cNvPr id="65" name="矩形 5"/>
              <p:cNvGrpSpPr/>
              <p:nvPr/>
            </p:nvGrpSpPr>
            <p:grpSpPr>
              <a:xfrm>
                <a:off x="80020" y="217964"/>
                <a:ext cx="653879" cy="297169"/>
                <a:chOff x="0" y="0"/>
                <a:chExt cx="653877" cy="297167"/>
              </a:xfrm>
            </p:grpSpPr>
            <p:sp>
              <p:nvSpPr>
                <p:cNvPr id="63" name="Rectangle"/>
                <p:cNvSpPr/>
                <p:nvPr/>
              </p:nvSpPr>
              <p:spPr>
                <a:xfrm>
                  <a:off x="0" y="0"/>
                  <a:ext cx="653878" cy="297168"/>
                </a:xfrm>
                <a:prstGeom prst="rect">
                  <a:avLst/>
                </a:prstGeom>
                <a:solidFill>
                  <a:srgbClr val="146EB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64" name="RGB 20/110/190"/>
                <p:cNvSpPr txBox="1"/>
                <p:nvPr/>
              </p:nvSpPr>
              <p:spPr>
                <a:xfrm>
                  <a:off x="0" y="61137"/>
                  <a:ext cx="653878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20/110/190</a:t>
                  </a:r>
                </a:p>
              </p:txBody>
            </p:sp>
          </p:grpSp>
          <p:sp>
            <p:nvSpPr>
              <p:cNvPr id="66" name="文本框 31"/>
              <p:cNvSpPr txBox="1"/>
              <p:nvPr/>
            </p:nvSpPr>
            <p:spPr>
              <a:xfrm>
                <a:off x="-1" y="-1"/>
                <a:ext cx="568400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000">
                    <a:solidFill>
                      <a:srgbClr val="1D1D1A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品牌色</a:t>
                </a:r>
              </a:p>
            </p:txBody>
          </p:sp>
        </p:grpSp>
        <p:grpSp>
          <p:nvGrpSpPr>
            <p:cNvPr id="105" name="组合 26"/>
            <p:cNvGrpSpPr/>
            <p:nvPr/>
          </p:nvGrpSpPr>
          <p:grpSpPr>
            <a:xfrm>
              <a:off x="79837" y="518633"/>
              <a:ext cx="1352091" cy="2046770"/>
              <a:chOff x="0" y="0"/>
              <a:chExt cx="1352090" cy="2046769"/>
            </a:xfrm>
          </p:grpSpPr>
          <p:grpSp>
            <p:nvGrpSpPr>
              <p:cNvPr id="70" name="矩形 12"/>
              <p:cNvGrpSpPr/>
              <p:nvPr/>
            </p:nvGrpSpPr>
            <p:grpSpPr>
              <a:xfrm>
                <a:off x="185" y="491866"/>
                <a:ext cx="635349" cy="275850"/>
                <a:chOff x="0" y="0"/>
                <a:chExt cx="635347" cy="275849"/>
              </a:xfrm>
            </p:grpSpPr>
            <p:sp>
              <p:nvSpPr>
                <p:cNvPr id="68" name="Rectangle"/>
                <p:cNvSpPr/>
                <p:nvPr/>
              </p:nvSpPr>
              <p:spPr>
                <a:xfrm>
                  <a:off x="-1" y="0"/>
                  <a:ext cx="635349" cy="275850"/>
                </a:xfrm>
                <a:prstGeom prst="rect">
                  <a:avLst/>
                </a:prstGeom>
                <a:solidFill>
                  <a:srgbClr val="35B8F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69" name="RGB 53/184/249"/>
                <p:cNvSpPr txBox="1"/>
                <p:nvPr/>
              </p:nvSpPr>
              <p:spPr>
                <a:xfrm>
                  <a:off x="-1" y="50477"/>
                  <a:ext cx="635349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53/184/249</a:t>
                  </a:r>
                </a:p>
              </p:txBody>
            </p:sp>
          </p:grpSp>
          <p:grpSp>
            <p:nvGrpSpPr>
              <p:cNvPr id="73" name="矩形 13"/>
              <p:cNvGrpSpPr/>
              <p:nvPr/>
            </p:nvGrpSpPr>
            <p:grpSpPr>
              <a:xfrm>
                <a:off x="185" y="177869"/>
                <a:ext cx="635349" cy="275850"/>
                <a:chOff x="0" y="0"/>
                <a:chExt cx="635347" cy="275849"/>
              </a:xfrm>
            </p:grpSpPr>
            <p:sp>
              <p:nvSpPr>
                <p:cNvPr id="71" name="Rectangle"/>
                <p:cNvSpPr/>
                <p:nvPr/>
              </p:nvSpPr>
              <p:spPr>
                <a:xfrm>
                  <a:off x="-1" y="0"/>
                  <a:ext cx="635349" cy="275850"/>
                </a:xfrm>
                <a:prstGeom prst="rect">
                  <a:avLst/>
                </a:prstGeom>
                <a:solidFill>
                  <a:srgbClr val="00587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72" name="RGB 0/88/122"/>
                <p:cNvSpPr txBox="1"/>
                <p:nvPr/>
              </p:nvSpPr>
              <p:spPr>
                <a:xfrm>
                  <a:off x="-1" y="74423"/>
                  <a:ext cx="635349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0/88/122</a:t>
                  </a:r>
                </a:p>
              </p:txBody>
            </p:sp>
          </p:grpSp>
          <p:sp>
            <p:nvSpPr>
              <p:cNvPr id="74" name="文本框 15"/>
              <p:cNvSpPr txBox="1"/>
              <p:nvPr/>
            </p:nvSpPr>
            <p:spPr>
              <a:xfrm>
                <a:off x="-1" y="0"/>
                <a:ext cx="408675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b">
                <a:spAutoFit/>
              </a:bodyPr>
              <a:lstStyle>
                <a:lvl1pPr algn="ctr">
                  <a:defRPr sz="1000">
                    <a:solidFill>
                      <a:srgbClr val="1D1D1A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辅助色</a:t>
                </a:r>
              </a:p>
            </p:txBody>
          </p:sp>
          <p:grpSp>
            <p:nvGrpSpPr>
              <p:cNvPr id="77" name="矩形 17"/>
              <p:cNvGrpSpPr/>
              <p:nvPr/>
            </p:nvGrpSpPr>
            <p:grpSpPr>
              <a:xfrm>
                <a:off x="185" y="809828"/>
                <a:ext cx="635349" cy="275850"/>
                <a:chOff x="0" y="0"/>
                <a:chExt cx="635347" cy="275849"/>
              </a:xfrm>
            </p:grpSpPr>
            <p:sp>
              <p:nvSpPr>
                <p:cNvPr id="75" name="Rectangle"/>
                <p:cNvSpPr/>
                <p:nvPr/>
              </p:nvSpPr>
              <p:spPr>
                <a:xfrm>
                  <a:off x="-1" y="0"/>
                  <a:ext cx="635349" cy="275850"/>
                </a:xfrm>
                <a:prstGeom prst="rect">
                  <a:avLst/>
                </a:prstGeom>
                <a:solidFill>
                  <a:srgbClr val="E85D2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76" name="RGB 232/93/35"/>
                <p:cNvSpPr txBox="1"/>
                <p:nvPr/>
              </p:nvSpPr>
              <p:spPr>
                <a:xfrm>
                  <a:off x="-1" y="74423"/>
                  <a:ext cx="635349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232/93/35</a:t>
                  </a:r>
                </a:p>
              </p:txBody>
            </p:sp>
          </p:grpSp>
          <p:grpSp>
            <p:nvGrpSpPr>
              <p:cNvPr id="80" name="矩形 18"/>
              <p:cNvGrpSpPr/>
              <p:nvPr/>
            </p:nvGrpSpPr>
            <p:grpSpPr>
              <a:xfrm>
                <a:off x="182" y="1440307"/>
                <a:ext cx="653879" cy="275850"/>
                <a:chOff x="-1" y="0"/>
                <a:chExt cx="653878" cy="275849"/>
              </a:xfrm>
            </p:grpSpPr>
            <p:sp>
              <p:nvSpPr>
                <p:cNvPr id="78" name="Rectangle"/>
                <p:cNvSpPr/>
                <p:nvPr/>
              </p:nvSpPr>
              <p:spPr>
                <a:xfrm>
                  <a:off x="-2" y="0"/>
                  <a:ext cx="653880" cy="275850"/>
                </a:xfrm>
                <a:prstGeom prst="rect">
                  <a:avLst/>
                </a:prstGeom>
                <a:solidFill>
                  <a:srgbClr val="89898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79" name="RGB 137/137/137"/>
                <p:cNvSpPr txBox="1"/>
                <p:nvPr/>
              </p:nvSpPr>
              <p:spPr>
                <a:xfrm>
                  <a:off x="-2" y="50477"/>
                  <a:ext cx="653880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137/137/137</a:t>
                  </a:r>
                </a:p>
              </p:txBody>
            </p:sp>
          </p:grpSp>
          <p:grpSp>
            <p:nvGrpSpPr>
              <p:cNvPr id="83" name="矩形 19"/>
              <p:cNvGrpSpPr/>
              <p:nvPr/>
            </p:nvGrpSpPr>
            <p:grpSpPr>
              <a:xfrm>
                <a:off x="182" y="1131762"/>
                <a:ext cx="653879" cy="275850"/>
                <a:chOff x="-1" y="0"/>
                <a:chExt cx="653878" cy="275849"/>
              </a:xfrm>
            </p:grpSpPr>
            <p:sp>
              <p:nvSpPr>
                <p:cNvPr id="81" name="Rectangle"/>
                <p:cNvSpPr/>
                <p:nvPr/>
              </p:nvSpPr>
              <p:spPr>
                <a:xfrm>
                  <a:off x="-2" y="0"/>
                  <a:ext cx="653880" cy="275850"/>
                </a:xfrm>
                <a:prstGeom prst="rect">
                  <a:avLst/>
                </a:prstGeom>
                <a:solidFill>
                  <a:srgbClr val="23181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82" name="RGB 35/24/21"/>
                <p:cNvSpPr txBox="1"/>
                <p:nvPr/>
              </p:nvSpPr>
              <p:spPr>
                <a:xfrm>
                  <a:off x="-2" y="74423"/>
                  <a:ext cx="653880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35/24/21</a:t>
                  </a:r>
                </a:p>
              </p:txBody>
            </p:sp>
          </p:grpSp>
          <p:grpSp>
            <p:nvGrpSpPr>
              <p:cNvPr id="86" name="矩形 22"/>
              <p:cNvGrpSpPr/>
              <p:nvPr/>
            </p:nvGrpSpPr>
            <p:grpSpPr>
              <a:xfrm>
                <a:off x="182" y="1770920"/>
                <a:ext cx="653879" cy="275850"/>
                <a:chOff x="-1" y="0"/>
                <a:chExt cx="653878" cy="275849"/>
              </a:xfrm>
            </p:grpSpPr>
            <p:sp>
              <p:nvSpPr>
                <p:cNvPr id="84" name="Rectangle"/>
                <p:cNvSpPr/>
                <p:nvPr/>
              </p:nvSpPr>
              <p:spPr>
                <a:xfrm>
                  <a:off x="-2" y="0"/>
                  <a:ext cx="653880" cy="275850"/>
                </a:xfrm>
                <a:prstGeom prst="rect">
                  <a:avLst/>
                </a:prstGeom>
                <a:solidFill>
                  <a:srgbClr val="DDDDD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666666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85" name="RGB 221/221/221"/>
                <p:cNvSpPr txBox="1"/>
                <p:nvPr/>
              </p:nvSpPr>
              <p:spPr>
                <a:xfrm>
                  <a:off x="-2" y="50477"/>
                  <a:ext cx="653880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666666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221/221/221</a:t>
                  </a:r>
                </a:p>
              </p:txBody>
            </p:sp>
          </p:grpSp>
          <p:grpSp>
            <p:nvGrpSpPr>
              <p:cNvPr id="89" name="矩形 12"/>
              <p:cNvGrpSpPr/>
              <p:nvPr/>
            </p:nvGrpSpPr>
            <p:grpSpPr>
              <a:xfrm>
                <a:off x="698214" y="491866"/>
                <a:ext cx="635348" cy="275850"/>
                <a:chOff x="0" y="0"/>
                <a:chExt cx="635347" cy="275849"/>
              </a:xfrm>
            </p:grpSpPr>
            <p:sp>
              <p:nvSpPr>
                <p:cNvPr id="87" name="Rectangle"/>
                <p:cNvSpPr/>
                <p:nvPr/>
              </p:nvSpPr>
              <p:spPr>
                <a:xfrm>
                  <a:off x="-1" y="0"/>
                  <a:ext cx="635349" cy="275850"/>
                </a:xfrm>
                <a:prstGeom prst="rect">
                  <a:avLst/>
                </a:prstGeom>
                <a:solidFill>
                  <a:srgbClr val="D7F6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146EBE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88" name="RGB 215/246/255"/>
                <p:cNvSpPr txBox="1"/>
                <p:nvPr/>
              </p:nvSpPr>
              <p:spPr>
                <a:xfrm>
                  <a:off x="-1" y="50477"/>
                  <a:ext cx="635349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146EBE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215/246/255</a:t>
                  </a:r>
                </a:p>
              </p:txBody>
            </p:sp>
          </p:grpSp>
          <p:grpSp>
            <p:nvGrpSpPr>
              <p:cNvPr id="92" name="矩形 13"/>
              <p:cNvGrpSpPr/>
              <p:nvPr/>
            </p:nvGrpSpPr>
            <p:grpSpPr>
              <a:xfrm>
                <a:off x="698214" y="177869"/>
                <a:ext cx="635348" cy="275850"/>
                <a:chOff x="0" y="0"/>
                <a:chExt cx="635347" cy="275849"/>
              </a:xfrm>
            </p:grpSpPr>
            <p:sp>
              <p:nvSpPr>
                <p:cNvPr id="90" name="Rectangle"/>
                <p:cNvSpPr/>
                <p:nvPr/>
              </p:nvSpPr>
              <p:spPr>
                <a:xfrm>
                  <a:off x="-1" y="0"/>
                  <a:ext cx="635349" cy="275850"/>
                </a:xfrm>
                <a:prstGeom prst="rect">
                  <a:avLst/>
                </a:prstGeom>
                <a:solidFill>
                  <a:srgbClr val="0086D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91" name="RGB 0/134/216"/>
                <p:cNvSpPr txBox="1"/>
                <p:nvPr/>
              </p:nvSpPr>
              <p:spPr>
                <a:xfrm>
                  <a:off x="-1" y="74423"/>
                  <a:ext cx="635349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0/134/216</a:t>
                  </a:r>
                </a:p>
              </p:txBody>
            </p:sp>
          </p:grpSp>
          <p:grpSp>
            <p:nvGrpSpPr>
              <p:cNvPr id="95" name="矩形 17"/>
              <p:cNvGrpSpPr/>
              <p:nvPr/>
            </p:nvGrpSpPr>
            <p:grpSpPr>
              <a:xfrm>
                <a:off x="698214" y="809828"/>
                <a:ext cx="635348" cy="275850"/>
                <a:chOff x="0" y="0"/>
                <a:chExt cx="635347" cy="275849"/>
              </a:xfrm>
            </p:grpSpPr>
            <p:sp>
              <p:nvSpPr>
                <p:cNvPr id="93" name="Rectangle"/>
                <p:cNvSpPr/>
                <p:nvPr/>
              </p:nvSpPr>
              <p:spPr>
                <a:xfrm>
                  <a:off x="-1" y="0"/>
                  <a:ext cx="635349" cy="275850"/>
                </a:xfrm>
                <a:prstGeom prst="rect">
                  <a:avLst/>
                </a:prstGeom>
                <a:solidFill>
                  <a:srgbClr val="E3B18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94" name="RGB 227/177/140"/>
                <p:cNvSpPr txBox="1"/>
                <p:nvPr/>
              </p:nvSpPr>
              <p:spPr>
                <a:xfrm>
                  <a:off x="-1" y="50477"/>
                  <a:ext cx="635349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227/177/140</a:t>
                  </a:r>
                </a:p>
              </p:txBody>
            </p:sp>
          </p:grpSp>
          <p:grpSp>
            <p:nvGrpSpPr>
              <p:cNvPr id="98" name="矩形 18"/>
              <p:cNvGrpSpPr/>
              <p:nvPr/>
            </p:nvGrpSpPr>
            <p:grpSpPr>
              <a:xfrm>
                <a:off x="698211" y="1440307"/>
                <a:ext cx="653879" cy="275850"/>
                <a:chOff x="-1" y="0"/>
                <a:chExt cx="653878" cy="275849"/>
              </a:xfrm>
            </p:grpSpPr>
            <p:sp>
              <p:nvSpPr>
                <p:cNvPr id="96" name="Rectangle"/>
                <p:cNvSpPr/>
                <p:nvPr/>
              </p:nvSpPr>
              <p:spPr>
                <a:xfrm>
                  <a:off x="-2" y="0"/>
                  <a:ext cx="653880" cy="275850"/>
                </a:xfrm>
                <a:prstGeom prst="rect">
                  <a:avLst/>
                </a:prstGeom>
                <a:solidFill>
                  <a:srgbClr val="B5B5B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97" name="RGB 181/181/181"/>
                <p:cNvSpPr txBox="1"/>
                <p:nvPr/>
              </p:nvSpPr>
              <p:spPr>
                <a:xfrm>
                  <a:off x="-2" y="50477"/>
                  <a:ext cx="653880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181/181/181</a:t>
                  </a:r>
                </a:p>
              </p:txBody>
            </p:sp>
          </p:grpSp>
          <p:grpSp>
            <p:nvGrpSpPr>
              <p:cNvPr id="101" name="矩形 19"/>
              <p:cNvGrpSpPr/>
              <p:nvPr/>
            </p:nvGrpSpPr>
            <p:grpSpPr>
              <a:xfrm>
                <a:off x="698211" y="1131762"/>
                <a:ext cx="653879" cy="275850"/>
                <a:chOff x="-1" y="0"/>
                <a:chExt cx="653878" cy="275849"/>
              </a:xfrm>
            </p:grpSpPr>
            <p:sp>
              <p:nvSpPr>
                <p:cNvPr id="99" name="Rectangle"/>
                <p:cNvSpPr/>
                <p:nvPr/>
              </p:nvSpPr>
              <p:spPr>
                <a:xfrm>
                  <a:off x="-2" y="0"/>
                  <a:ext cx="653880" cy="275850"/>
                </a:xfrm>
                <a:prstGeom prst="rect">
                  <a:avLst/>
                </a:prstGeom>
                <a:solidFill>
                  <a:srgbClr val="59575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00" name="RGB 89/87/87"/>
                <p:cNvSpPr txBox="1"/>
                <p:nvPr/>
              </p:nvSpPr>
              <p:spPr>
                <a:xfrm>
                  <a:off x="-2" y="74423"/>
                  <a:ext cx="653880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89/87/87</a:t>
                  </a:r>
                </a:p>
              </p:txBody>
            </p:sp>
          </p:grpSp>
          <p:grpSp>
            <p:nvGrpSpPr>
              <p:cNvPr id="104" name="矩形 22"/>
              <p:cNvGrpSpPr/>
              <p:nvPr/>
            </p:nvGrpSpPr>
            <p:grpSpPr>
              <a:xfrm>
                <a:off x="698211" y="1770920"/>
                <a:ext cx="653879" cy="275850"/>
                <a:chOff x="-1" y="0"/>
                <a:chExt cx="653878" cy="275849"/>
              </a:xfrm>
            </p:grpSpPr>
            <p:sp>
              <p:nvSpPr>
                <p:cNvPr id="102" name="Rectangle"/>
                <p:cNvSpPr/>
                <p:nvPr/>
              </p:nvSpPr>
              <p:spPr>
                <a:xfrm>
                  <a:off x="-2" y="0"/>
                  <a:ext cx="653880" cy="275850"/>
                </a:xfrm>
                <a:prstGeom prst="rect">
                  <a:avLst/>
                </a:prstGeom>
                <a:solidFill>
                  <a:srgbClr val="FFFFFF"/>
                </a:solidFill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666666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03" name="RGB 255/255/255"/>
                <p:cNvSpPr txBox="1"/>
                <p:nvPr/>
              </p:nvSpPr>
              <p:spPr>
                <a:xfrm>
                  <a:off x="3173" y="50477"/>
                  <a:ext cx="647530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666666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255/255/255</a:t>
                  </a:r>
                </a:p>
              </p:txBody>
            </p:sp>
          </p:grpSp>
        </p:grpSp>
      </p:grpSp>
      <p:grpSp>
        <p:nvGrpSpPr>
          <p:cNvPr id="119" name="组合 3"/>
          <p:cNvGrpSpPr/>
          <p:nvPr/>
        </p:nvGrpSpPr>
        <p:grpSpPr>
          <a:xfrm>
            <a:off x="-1495428" y="4870447"/>
            <a:ext cx="1350968" cy="952505"/>
            <a:chOff x="-1" y="0"/>
            <a:chExt cx="1350967" cy="952503"/>
          </a:xfrm>
        </p:grpSpPr>
        <p:grpSp>
          <p:nvGrpSpPr>
            <p:cNvPr id="111" name="组合 4"/>
            <p:cNvGrpSpPr/>
            <p:nvPr/>
          </p:nvGrpSpPr>
          <p:grpSpPr>
            <a:xfrm>
              <a:off x="-2" y="-1"/>
              <a:ext cx="1350968" cy="530596"/>
              <a:chOff x="0" y="0"/>
              <a:chExt cx="1350967" cy="530595"/>
            </a:xfrm>
          </p:grpSpPr>
          <p:grpSp>
            <p:nvGrpSpPr>
              <p:cNvPr id="109" name="矩形 5"/>
              <p:cNvGrpSpPr/>
              <p:nvPr/>
            </p:nvGrpSpPr>
            <p:grpSpPr>
              <a:xfrm>
                <a:off x="-1" y="233297"/>
                <a:ext cx="653334" cy="297299"/>
                <a:chOff x="0" y="0"/>
                <a:chExt cx="653332" cy="297298"/>
              </a:xfrm>
            </p:grpSpPr>
            <p:sp>
              <p:nvSpPr>
                <p:cNvPr id="107" name="Rectangle"/>
                <p:cNvSpPr/>
                <p:nvPr/>
              </p:nvSpPr>
              <p:spPr>
                <a:xfrm>
                  <a:off x="0" y="-1"/>
                  <a:ext cx="653334" cy="297299"/>
                </a:xfrm>
                <a:prstGeom prst="rect">
                  <a:avLst/>
                </a:prstGeom>
                <a:solidFill>
                  <a:srgbClr val="146EB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08" name="强调：RGB 20/110/190"/>
                <p:cNvSpPr txBox="1"/>
                <p:nvPr/>
              </p:nvSpPr>
              <p:spPr>
                <a:xfrm>
                  <a:off x="0" y="47046"/>
                  <a:ext cx="653334" cy="2032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强调：RGB 20/110/190</a:t>
                  </a:r>
                </a:p>
              </p:txBody>
            </p:sp>
          </p:grpSp>
          <p:sp>
            <p:nvSpPr>
              <p:cNvPr id="110" name="文本框 31"/>
              <p:cNvSpPr txBox="1"/>
              <p:nvPr/>
            </p:nvSpPr>
            <p:spPr>
              <a:xfrm>
                <a:off x="783040" y="0"/>
                <a:ext cx="567927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000">
                    <a:solidFill>
                      <a:srgbClr val="1D1D1A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文字配色</a:t>
                </a:r>
              </a:p>
            </p:txBody>
          </p:sp>
        </p:grpSp>
        <p:grpSp>
          <p:nvGrpSpPr>
            <p:cNvPr id="118" name="组合 7"/>
            <p:cNvGrpSpPr/>
            <p:nvPr/>
          </p:nvGrpSpPr>
          <p:grpSpPr>
            <a:xfrm>
              <a:off x="-1" y="233241"/>
              <a:ext cx="1341191" cy="719263"/>
              <a:chOff x="0" y="0"/>
              <a:chExt cx="1341190" cy="719261"/>
            </a:xfrm>
          </p:grpSpPr>
          <p:grpSp>
            <p:nvGrpSpPr>
              <p:cNvPr id="114" name="矩形 18"/>
              <p:cNvGrpSpPr/>
              <p:nvPr/>
            </p:nvGrpSpPr>
            <p:grpSpPr>
              <a:xfrm>
                <a:off x="-1" y="443291"/>
                <a:ext cx="653334" cy="275970"/>
                <a:chOff x="0" y="0"/>
                <a:chExt cx="653332" cy="275969"/>
              </a:xfrm>
            </p:grpSpPr>
            <p:sp>
              <p:nvSpPr>
                <p:cNvPr id="112" name="Rectangle"/>
                <p:cNvSpPr/>
                <p:nvPr/>
              </p:nvSpPr>
              <p:spPr>
                <a:xfrm>
                  <a:off x="0" y="-1"/>
                  <a:ext cx="653334" cy="275971"/>
                </a:xfrm>
                <a:prstGeom prst="rect">
                  <a:avLst/>
                </a:prstGeom>
                <a:solidFill>
                  <a:srgbClr val="89898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13" name="次级：RGB 137/137/137"/>
                <p:cNvSpPr txBox="1"/>
                <p:nvPr/>
              </p:nvSpPr>
              <p:spPr>
                <a:xfrm>
                  <a:off x="0" y="36383"/>
                  <a:ext cx="653334" cy="2032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次级：RGB 137/137/137</a:t>
                  </a:r>
                </a:p>
              </p:txBody>
            </p:sp>
          </p:grpSp>
          <p:grpSp>
            <p:nvGrpSpPr>
              <p:cNvPr id="117" name="矩形 19"/>
              <p:cNvGrpSpPr/>
              <p:nvPr/>
            </p:nvGrpSpPr>
            <p:grpSpPr>
              <a:xfrm>
                <a:off x="687856" y="-1"/>
                <a:ext cx="653334" cy="275970"/>
                <a:chOff x="0" y="0"/>
                <a:chExt cx="653332" cy="275969"/>
              </a:xfrm>
            </p:grpSpPr>
            <p:sp>
              <p:nvSpPr>
                <p:cNvPr id="115" name="Rectangle"/>
                <p:cNvSpPr/>
                <p:nvPr/>
              </p:nvSpPr>
              <p:spPr>
                <a:xfrm>
                  <a:off x="0" y="-1"/>
                  <a:ext cx="653334" cy="275971"/>
                </a:xfrm>
                <a:prstGeom prst="rect">
                  <a:avLst/>
                </a:prstGeom>
                <a:solidFill>
                  <a:srgbClr val="23181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16" name="正文…"/>
                <p:cNvSpPr txBox="1"/>
                <p:nvPr/>
              </p:nvSpPr>
              <p:spPr>
                <a:xfrm>
                  <a:off x="0" y="37837"/>
                  <a:ext cx="653334" cy="2002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正文</a:t>
                  </a:r>
                </a:p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RGB 35/24/21</a:t>
                  </a:r>
                </a:p>
              </p:txBody>
            </p:sp>
          </p:grpSp>
        </p:grpSp>
      </p:grpSp>
      <p:sp>
        <p:nvSpPr>
          <p:cNvPr id="120" name="矩形 4"/>
          <p:cNvSpPr/>
          <p:nvPr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rgbClr val="006FC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21" name="图片 15" descr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0" y="160337"/>
            <a:ext cx="1363663" cy="35401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矩形 7"/>
          <p:cNvSpPr/>
          <p:nvPr/>
        </p:nvSpPr>
        <p:spPr>
          <a:xfrm>
            <a:off x="357188" y="209550"/>
            <a:ext cx="111127" cy="254000"/>
          </a:xfrm>
          <a:prstGeom prst="rect">
            <a:avLst/>
          </a:prstGeom>
          <a:solidFill>
            <a:srgbClr val="006FC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5"/>
          <p:cNvSpPr txBox="1"/>
          <p:nvPr/>
        </p:nvSpPr>
        <p:spPr>
          <a:xfrm>
            <a:off x="-2563441" y="692150"/>
            <a:ext cx="2378918" cy="4100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英文标题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:28pt  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颜色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R20 G110 B190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使用字体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Arial</a:t>
            </a:r>
          </a:p>
          <a:p>
            <a:pPr marL="342900" indent="-342900" algn="r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0D0D0D"/>
                </a:solidFill>
              </a:defRPr>
            </a:pPr>
            <a:endParaRPr>
              <a:latin typeface="+mn-lt"/>
              <a:ea typeface="+mn-ea"/>
              <a:cs typeface="+mn-cs"/>
              <a:sym typeface="Calibri"/>
            </a:endParaRP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中文标题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:24pt  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颜色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R20 G110 B190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字体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</a:t>
            </a:r>
            <a:r>
              <a:t>黑体</a:t>
            </a:r>
          </a:p>
          <a:p>
            <a:pPr marL="342900" indent="-342900" algn="r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0D0D0D"/>
                </a:solidFill>
              </a:defRPr>
            </a:pPr>
            <a:endParaRPr/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英文正文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:16pt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子目录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(2-5</a:t>
            </a:r>
            <a:r>
              <a:t>级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) :16pt  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颜色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</a:t>
            </a:r>
            <a:r>
              <a:t>黑色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使用字体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Arial</a:t>
            </a:r>
          </a:p>
          <a:p>
            <a:pPr marL="342900" indent="-342900" algn="r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0D0D0D"/>
                </a:solidFill>
              </a:defRPr>
            </a:pPr>
            <a:endParaRPr>
              <a:latin typeface="+mn-lt"/>
              <a:ea typeface="+mn-ea"/>
              <a:cs typeface="+mn-cs"/>
              <a:sym typeface="Calibri"/>
            </a:endParaRP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中文正文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:14-16pt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子目录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(2-5</a:t>
            </a:r>
            <a:r>
              <a:t>级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):18pt 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颜色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</a:t>
            </a:r>
            <a:r>
              <a:t>黑色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字体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</a:t>
            </a:r>
            <a:r>
              <a:t>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61" name="Group 16"/>
          <p:cNvGrpSpPr/>
          <p:nvPr/>
        </p:nvGrpSpPr>
        <p:grpSpPr>
          <a:xfrm>
            <a:off x="12301536" y="5516563"/>
            <a:ext cx="985842" cy="1285878"/>
            <a:chOff x="-2" y="0"/>
            <a:chExt cx="985841" cy="1285877"/>
          </a:xfrm>
        </p:grpSpPr>
        <p:grpSp>
          <p:nvGrpSpPr>
            <p:cNvPr id="135" name="Group 23"/>
            <p:cNvGrpSpPr/>
            <p:nvPr/>
          </p:nvGrpSpPr>
          <p:grpSpPr>
            <a:xfrm>
              <a:off x="-3" y="217487"/>
              <a:ext cx="985843" cy="182566"/>
              <a:chOff x="-1" y="0"/>
              <a:chExt cx="985841" cy="182565"/>
            </a:xfrm>
          </p:grpSpPr>
          <p:sp>
            <p:nvSpPr>
              <p:cNvPr id="131" name="Rectangle 24"/>
              <p:cNvSpPr/>
              <p:nvPr/>
            </p:nvSpPr>
            <p:spPr>
              <a:xfrm rot="10800000" flipH="1">
                <a:off x="247517" y="0"/>
                <a:ext cx="245403" cy="182566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32" name="Rectangle 25"/>
              <p:cNvSpPr/>
              <p:nvPr/>
            </p:nvSpPr>
            <p:spPr>
              <a:xfrm rot="10800000" flipH="1">
                <a:off x="492919" y="0"/>
                <a:ext cx="245403" cy="182566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33" name="Rectangle 26"/>
              <p:cNvSpPr/>
              <p:nvPr/>
            </p:nvSpPr>
            <p:spPr>
              <a:xfrm rot="10800000" flipH="1">
                <a:off x="738322" y="0"/>
                <a:ext cx="247519" cy="182566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34" name="Rectangle 27"/>
              <p:cNvSpPr/>
              <p:nvPr/>
            </p:nvSpPr>
            <p:spPr>
              <a:xfrm rot="10800000" flipH="1">
                <a:off x="-1" y="0"/>
                <a:ext cx="247520" cy="182566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40" name="Group 28"/>
            <p:cNvGrpSpPr/>
            <p:nvPr/>
          </p:nvGrpSpPr>
          <p:grpSpPr>
            <a:xfrm>
              <a:off x="-3" y="447676"/>
              <a:ext cx="985843" cy="200028"/>
              <a:chOff x="-1" y="0"/>
              <a:chExt cx="985841" cy="200027"/>
            </a:xfrm>
          </p:grpSpPr>
          <p:sp>
            <p:nvSpPr>
              <p:cNvPr id="136" name="Rectangle 29"/>
              <p:cNvSpPr/>
              <p:nvPr/>
            </p:nvSpPr>
            <p:spPr>
              <a:xfrm rot="10800000" flipH="1">
                <a:off x="247517" y="0"/>
                <a:ext cx="245403" cy="182565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37" name="Rectangle 30"/>
              <p:cNvSpPr/>
              <p:nvPr/>
            </p:nvSpPr>
            <p:spPr>
              <a:xfrm rot="10800000" flipH="1">
                <a:off x="492919" y="0"/>
                <a:ext cx="245403" cy="182565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38" name="Rectangle 31"/>
              <p:cNvSpPr/>
              <p:nvPr/>
            </p:nvSpPr>
            <p:spPr>
              <a:xfrm rot="10800000" flipH="1">
                <a:off x="738322" y="0"/>
                <a:ext cx="247519" cy="182565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39" name="Rectangle 32"/>
              <p:cNvSpPr/>
              <p:nvPr/>
            </p:nvSpPr>
            <p:spPr>
              <a:xfrm rot="10800000" flipH="1">
                <a:off x="-1" y="17463"/>
                <a:ext cx="247520" cy="182566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45" name="Group 33"/>
            <p:cNvGrpSpPr/>
            <p:nvPr/>
          </p:nvGrpSpPr>
          <p:grpSpPr>
            <a:xfrm>
              <a:off x="-3" y="0"/>
              <a:ext cx="985843" cy="188915"/>
              <a:chOff x="-1" y="0"/>
              <a:chExt cx="985841" cy="188914"/>
            </a:xfrm>
          </p:grpSpPr>
          <p:sp>
            <p:nvSpPr>
              <p:cNvPr id="141" name="Rectangle 34"/>
              <p:cNvSpPr/>
              <p:nvPr/>
            </p:nvSpPr>
            <p:spPr>
              <a:xfrm rot="10800000" flipH="1">
                <a:off x="492919" y="0"/>
                <a:ext cx="245403" cy="188915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2" name="Rectangle 35"/>
              <p:cNvSpPr/>
              <p:nvPr/>
            </p:nvSpPr>
            <p:spPr>
              <a:xfrm rot="10800000" flipH="1">
                <a:off x="738322" y="0"/>
                <a:ext cx="247519" cy="188915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3" name="Rectangle 36"/>
              <p:cNvSpPr/>
              <p:nvPr/>
            </p:nvSpPr>
            <p:spPr>
              <a:xfrm rot="10800000" flipH="1">
                <a:off x="-1" y="0"/>
                <a:ext cx="247520" cy="188915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4" name="Rectangle 37"/>
              <p:cNvSpPr/>
              <p:nvPr/>
            </p:nvSpPr>
            <p:spPr>
              <a:xfrm rot="10800000" flipH="1">
                <a:off x="247517" y="0"/>
                <a:ext cx="245403" cy="188915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50" name="Group 58"/>
            <p:cNvGrpSpPr/>
            <p:nvPr/>
          </p:nvGrpSpPr>
          <p:grpSpPr>
            <a:xfrm>
              <a:off x="-3" y="660400"/>
              <a:ext cx="985843" cy="182565"/>
              <a:chOff x="-1" y="0"/>
              <a:chExt cx="985841" cy="182564"/>
            </a:xfrm>
          </p:grpSpPr>
          <p:sp>
            <p:nvSpPr>
              <p:cNvPr id="146" name="Rectangle 59"/>
              <p:cNvSpPr/>
              <p:nvPr/>
            </p:nvSpPr>
            <p:spPr>
              <a:xfrm rot="10800000" flipH="1">
                <a:off x="247517" y="0"/>
                <a:ext cx="245403" cy="182565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7" name="Rectangle 60"/>
              <p:cNvSpPr/>
              <p:nvPr/>
            </p:nvSpPr>
            <p:spPr>
              <a:xfrm rot="10800000" flipH="1">
                <a:off x="492919" y="0"/>
                <a:ext cx="245403" cy="182565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8" name="Rectangle 61"/>
              <p:cNvSpPr/>
              <p:nvPr/>
            </p:nvSpPr>
            <p:spPr>
              <a:xfrm rot="10800000" flipH="1">
                <a:off x="738322" y="0"/>
                <a:ext cx="247519" cy="182565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9" name="Rectangle 62"/>
              <p:cNvSpPr/>
              <p:nvPr/>
            </p:nvSpPr>
            <p:spPr>
              <a:xfrm rot="10800000" flipH="1">
                <a:off x="-1" y="0"/>
                <a:ext cx="247520" cy="182565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55" name="Group 63"/>
            <p:cNvGrpSpPr/>
            <p:nvPr/>
          </p:nvGrpSpPr>
          <p:grpSpPr>
            <a:xfrm>
              <a:off x="-3" y="876300"/>
              <a:ext cx="985843" cy="182565"/>
              <a:chOff x="-1" y="0"/>
              <a:chExt cx="985841" cy="182564"/>
            </a:xfrm>
          </p:grpSpPr>
          <p:sp>
            <p:nvSpPr>
              <p:cNvPr id="151" name="Rectangle 64"/>
              <p:cNvSpPr/>
              <p:nvPr/>
            </p:nvSpPr>
            <p:spPr>
              <a:xfrm rot="10800000" flipH="1">
                <a:off x="247517" y="0"/>
                <a:ext cx="245403" cy="182565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52" name="Rectangle 65"/>
              <p:cNvSpPr/>
              <p:nvPr/>
            </p:nvSpPr>
            <p:spPr>
              <a:xfrm rot="10800000" flipH="1">
                <a:off x="492919" y="0"/>
                <a:ext cx="245403" cy="182565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53" name="Rectangle 66"/>
              <p:cNvSpPr/>
              <p:nvPr/>
            </p:nvSpPr>
            <p:spPr>
              <a:xfrm rot="10800000" flipH="1">
                <a:off x="738322" y="0"/>
                <a:ext cx="247519" cy="182565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54" name="Rectangle 67"/>
              <p:cNvSpPr/>
              <p:nvPr/>
            </p:nvSpPr>
            <p:spPr>
              <a:xfrm rot="10800000" flipH="1">
                <a:off x="-1" y="0"/>
                <a:ext cx="247520" cy="182565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60" name="Group 73"/>
            <p:cNvGrpSpPr/>
            <p:nvPr/>
          </p:nvGrpSpPr>
          <p:grpSpPr>
            <a:xfrm>
              <a:off x="-3" y="1103312"/>
              <a:ext cx="985843" cy="182566"/>
              <a:chOff x="-1" y="0"/>
              <a:chExt cx="985841" cy="182565"/>
            </a:xfrm>
          </p:grpSpPr>
          <p:sp>
            <p:nvSpPr>
              <p:cNvPr id="156" name="Rectangle 74"/>
              <p:cNvSpPr/>
              <p:nvPr/>
            </p:nvSpPr>
            <p:spPr>
              <a:xfrm rot="10800000" flipH="1">
                <a:off x="247517" y="0"/>
                <a:ext cx="245403" cy="182566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57" name="Rectangle 75"/>
              <p:cNvSpPr/>
              <p:nvPr/>
            </p:nvSpPr>
            <p:spPr>
              <a:xfrm rot="10800000" flipH="1">
                <a:off x="492919" y="0"/>
                <a:ext cx="245403" cy="182566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58" name="Rectangle 76"/>
              <p:cNvSpPr/>
              <p:nvPr/>
            </p:nvSpPr>
            <p:spPr>
              <a:xfrm rot="10800000" flipH="1">
                <a:off x="738322" y="0"/>
                <a:ext cx="247519" cy="182566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59" name="Rectangle 77"/>
              <p:cNvSpPr/>
              <p:nvPr/>
            </p:nvSpPr>
            <p:spPr>
              <a:xfrm rot="10800000" flipH="1">
                <a:off x="-1" y="0"/>
                <a:ext cx="247520" cy="182566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62" name="Rectangle 83"/>
          <p:cNvSpPr txBox="1"/>
          <p:nvPr/>
        </p:nvSpPr>
        <p:spPr>
          <a:xfrm>
            <a:off x="12281273" y="4017962"/>
            <a:ext cx="1508967" cy="1132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  <a:defRPr sz="1100">
                <a:latin typeface="SimSun"/>
                <a:ea typeface="SimSun"/>
                <a:cs typeface="SimSun"/>
                <a:sym typeface="SimSun"/>
              </a:defRPr>
            </a:pPr>
            <a:r>
              <a:t>配色参考方案：</a:t>
            </a:r>
          </a:p>
          <a:p>
            <a:pPr>
              <a:lnSpc>
                <a:spcPct val="120000"/>
              </a:lnSpc>
              <a:spcBef>
                <a:spcPts val="200"/>
              </a:spcBef>
              <a:defRPr sz="1100">
                <a:latin typeface="SimSun"/>
                <a:ea typeface="SimSun"/>
                <a:cs typeface="SimSun"/>
                <a:sym typeface="SimSun"/>
              </a:defRPr>
            </a:pPr>
            <a:r>
              <a:t>建议同一页面内不超过四种颜色，以下是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6</a:t>
            </a:r>
            <a:r>
              <a:t>组配色方案，同一页面内只选择一组使用。（仅供参考）</a:t>
            </a:r>
          </a:p>
        </p:txBody>
      </p:sp>
      <p:grpSp>
        <p:nvGrpSpPr>
          <p:cNvPr id="206" name="组合 24"/>
          <p:cNvGrpSpPr/>
          <p:nvPr/>
        </p:nvGrpSpPr>
        <p:grpSpPr>
          <a:xfrm>
            <a:off x="12241213" y="1066800"/>
            <a:ext cx="1431928" cy="2565403"/>
            <a:chOff x="0" y="0"/>
            <a:chExt cx="1431927" cy="2565402"/>
          </a:xfrm>
        </p:grpSpPr>
        <p:grpSp>
          <p:nvGrpSpPr>
            <p:cNvPr id="167" name="组合 25"/>
            <p:cNvGrpSpPr/>
            <p:nvPr/>
          </p:nvGrpSpPr>
          <p:grpSpPr>
            <a:xfrm>
              <a:off x="-1" y="-1"/>
              <a:ext cx="733900" cy="515134"/>
              <a:chOff x="0" y="0"/>
              <a:chExt cx="733898" cy="515132"/>
            </a:xfrm>
          </p:grpSpPr>
          <p:grpSp>
            <p:nvGrpSpPr>
              <p:cNvPr id="165" name="矩形 5"/>
              <p:cNvGrpSpPr/>
              <p:nvPr/>
            </p:nvGrpSpPr>
            <p:grpSpPr>
              <a:xfrm>
                <a:off x="80020" y="217964"/>
                <a:ext cx="653879" cy="297169"/>
                <a:chOff x="0" y="0"/>
                <a:chExt cx="653877" cy="297167"/>
              </a:xfrm>
            </p:grpSpPr>
            <p:sp>
              <p:nvSpPr>
                <p:cNvPr id="163" name="Rectangle"/>
                <p:cNvSpPr/>
                <p:nvPr/>
              </p:nvSpPr>
              <p:spPr>
                <a:xfrm>
                  <a:off x="0" y="0"/>
                  <a:ext cx="653878" cy="297168"/>
                </a:xfrm>
                <a:prstGeom prst="rect">
                  <a:avLst/>
                </a:prstGeom>
                <a:solidFill>
                  <a:srgbClr val="146EB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64" name="RGB 20/110/190"/>
                <p:cNvSpPr txBox="1"/>
                <p:nvPr/>
              </p:nvSpPr>
              <p:spPr>
                <a:xfrm>
                  <a:off x="0" y="61137"/>
                  <a:ext cx="653878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20/110/190</a:t>
                  </a:r>
                </a:p>
              </p:txBody>
            </p:sp>
          </p:grpSp>
          <p:sp>
            <p:nvSpPr>
              <p:cNvPr id="166" name="文本框 31"/>
              <p:cNvSpPr txBox="1"/>
              <p:nvPr/>
            </p:nvSpPr>
            <p:spPr>
              <a:xfrm>
                <a:off x="-1" y="-1"/>
                <a:ext cx="568400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000">
                    <a:solidFill>
                      <a:srgbClr val="1D1D1A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品牌色</a:t>
                </a:r>
              </a:p>
            </p:txBody>
          </p:sp>
        </p:grpSp>
        <p:grpSp>
          <p:nvGrpSpPr>
            <p:cNvPr id="205" name="组合 26"/>
            <p:cNvGrpSpPr/>
            <p:nvPr/>
          </p:nvGrpSpPr>
          <p:grpSpPr>
            <a:xfrm>
              <a:off x="79837" y="518633"/>
              <a:ext cx="1352091" cy="2046770"/>
              <a:chOff x="0" y="0"/>
              <a:chExt cx="1352090" cy="2046769"/>
            </a:xfrm>
          </p:grpSpPr>
          <p:grpSp>
            <p:nvGrpSpPr>
              <p:cNvPr id="170" name="矩形 12"/>
              <p:cNvGrpSpPr/>
              <p:nvPr/>
            </p:nvGrpSpPr>
            <p:grpSpPr>
              <a:xfrm>
                <a:off x="185" y="491866"/>
                <a:ext cx="635349" cy="275850"/>
                <a:chOff x="0" y="0"/>
                <a:chExt cx="635347" cy="275849"/>
              </a:xfrm>
            </p:grpSpPr>
            <p:sp>
              <p:nvSpPr>
                <p:cNvPr id="168" name="Rectangle"/>
                <p:cNvSpPr/>
                <p:nvPr/>
              </p:nvSpPr>
              <p:spPr>
                <a:xfrm>
                  <a:off x="-1" y="0"/>
                  <a:ext cx="635349" cy="275850"/>
                </a:xfrm>
                <a:prstGeom prst="rect">
                  <a:avLst/>
                </a:prstGeom>
                <a:solidFill>
                  <a:srgbClr val="35B8F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69" name="RGB 53/184/249"/>
                <p:cNvSpPr txBox="1"/>
                <p:nvPr/>
              </p:nvSpPr>
              <p:spPr>
                <a:xfrm>
                  <a:off x="-1" y="50477"/>
                  <a:ext cx="635349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53/184/249</a:t>
                  </a:r>
                </a:p>
              </p:txBody>
            </p:sp>
          </p:grpSp>
          <p:grpSp>
            <p:nvGrpSpPr>
              <p:cNvPr id="173" name="矩形 13"/>
              <p:cNvGrpSpPr/>
              <p:nvPr/>
            </p:nvGrpSpPr>
            <p:grpSpPr>
              <a:xfrm>
                <a:off x="185" y="177869"/>
                <a:ext cx="635349" cy="275850"/>
                <a:chOff x="0" y="0"/>
                <a:chExt cx="635347" cy="275849"/>
              </a:xfrm>
            </p:grpSpPr>
            <p:sp>
              <p:nvSpPr>
                <p:cNvPr id="171" name="Rectangle"/>
                <p:cNvSpPr/>
                <p:nvPr/>
              </p:nvSpPr>
              <p:spPr>
                <a:xfrm>
                  <a:off x="-1" y="0"/>
                  <a:ext cx="635349" cy="275850"/>
                </a:xfrm>
                <a:prstGeom prst="rect">
                  <a:avLst/>
                </a:prstGeom>
                <a:solidFill>
                  <a:srgbClr val="00587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72" name="RGB 0/88/122"/>
                <p:cNvSpPr txBox="1"/>
                <p:nvPr/>
              </p:nvSpPr>
              <p:spPr>
                <a:xfrm>
                  <a:off x="-1" y="74423"/>
                  <a:ext cx="635349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0/88/122</a:t>
                  </a:r>
                </a:p>
              </p:txBody>
            </p:sp>
          </p:grpSp>
          <p:sp>
            <p:nvSpPr>
              <p:cNvPr id="174" name="文本框 15"/>
              <p:cNvSpPr txBox="1"/>
              <p:nvPr/>
            </p:nvSpPr>
            <p:spPr>
              <a:xfrm>
                <a:off x="-1" y="0"/>
                <a:ext cx="408675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b">
                <a:spAutoFit/>
              </a:bodyPr>
              <a:lstStyle>
                <a:lvl1pPr algn="ctr">
                  <a:defRPr sz="1000">
                    <a:solidFill>
                      <a:srgbClr val="1D1D1A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辅助色</a:t>
                </a:r>
              </a:p>
            </p:txBody>
          </p:sp>
          <p:grpSp>
            <p:nvGrpSpPr>
              <p:cNvPr id="177" name="矩形 17"/>
              <p:cNvGrpSpPr/>
              <p:nvPr/>
            </p:nvGrpSpPr>
            <p:grpSpPr>
              <a:xfrm>
                <a:off x="185" y="809828"/>
                <a:ext cx="635349" cy="275850"/>
                <a:chOff x="0" y="0"/>
                <a:chExt cx="635347" cy="275849"/>
              </a:xfrm>
            </p:grpSpPr>
            <p:sp>
              <p:nvSpPr>
                <p:cNvPr id="175" name="Rectangle"/>
                <p:cNvSpPr/>
                <p:nvPr/>
              </p:nvSpPr>
              <p:spPr>
                <a:xfrm>
                  <a:off x="-1" y="0"/>
                  <a:ext cx="635349" cy="275850"/>
                </a:xfrm>
                <a:prstGeom prst="rect">
                  <a:avLst/>
                </a:prstGeom>
                <a:solidFill>
                  <a:srgbClr val="E85D2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76" name="RGB 232/93/35"/>
                <p:cNvSpPr txBox="1"/>
                <p:nvPr/>
              </p:nvSpPr>
              <p:spPr>
                <a:xfrm>
                  <a:off x="-1" y="74423"/>
                  <a:ext cx="635349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232/93/35</a:t>
                  </a:r>
                </a:p>
              </p:txBody>
            </p:sp>
          </p:grpSp>
          <p:grpSp>
            <p:nvGrpSpPr>
              <p:cNvPr id="180" name="矩形 18"/>
              <p:cNvGrpSpPr/>
              <p:nvPr/>
            </p:nvGrpSpPr>
            <p:grpSpPr>
              <a:xfrm>
                <a:off x="182" y="1440307"/>
                <a:ext cx="653879" cy="275850"/>
                <a:chOff x="-1" y="0"/>
                <a:chExt cx="653878" cy="275849"/>
              </a:xfrm>
            </p:grpSpPr>
            <p:sp>
              <p:nvSpPr>
                <p:cNvPr id="178" name="Rectangle"/>
                <p:cNvSpPr/>
                <p:nvPr/>
              </p:nvSpPr>
              <p:spPr>
                <a:xfrm>
                  <a:off x="-2" y="0"/>
                  <a:ext cx="653880" cy="275850"/>
                </a:xfrm>
                <a:prstGeom prst="rect">
                  <a:avLst/>
                </a:prstGeom>
                <a:solidFill>
                  <a:srgbClr val="89898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79" name="RGB 137/137/137"/>
                <p:cNvSpPr txBox="1"/>
                <p:nvPr/>
              </p:nvSpPr>
              <p:spPr>
                <a:xfrm>
                  <a:off x="-2" y="50477"/>
                  <a:ext cx="653880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137/137/137</a:t>
                  </a:r>
                </a:p>
              </p:txBody>
            </p:sp>
          </p:grpSp>
          <p:grpSp>
            <p:nvGrpSpPr>
              <p:cNvPr id="183" name="矩形 19"/>
              <p:cNvGrpSpPr/>
              <p:nvPr/>
            </p:nvGrpSpPr>
            <p:grpSpPr>
              <a:xfrm>
                <a:off x="182" y="1131762"/>
                <a:ext cx="653879" cy="275850"/>
                <a:chOff x="-1" y="0"/>
                <a:chExt cx="653878" cy="275849"/>
              </a:xfrm>
            </p:grpSpPr>
            <p:sp>
              <p:nvSpPr>
                <p:cNvPr id="181" name="Rectangle"/>
                <p:cNvSpPr/>
                <p:nvPr/>
              </p:nvSpPr>
              <p:spPr>
                <a:xfrm>
                  <a:off x="-2" y="0"/>
                  <a:ext cx="653880" cy="275850"/>
                </a:xfrm>
                <a:prstGeom prst="rect">
                  <a:avLst/>
                </a:prstGeom>
                <a:solidFill>
                  <a:srgbClr val="23181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82" name="RGB 35/24/21"/>
                <p:cNvSpPr txBox="1"/>
                <p:nvPr/>
              </p:nvSpPr>
              <p:spPr>
                <a:xfrm>
                  <a:off x="-2" y="74423"/>
                  <a:ext cx="653880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35/24/21</a:t>
                  </a:r>
                </a:p>
              </p:txBody>
            </p:sp>
          </p:grpSp>
          <p:grpSp>
            <p:nvGrpSpPr>
              <p:cNvPr id="186" name="矩形 22"/>
              <p:cNvGrpSpPr/>
              <p:nvPr/>
            </p:nvGrpSpPr>
            <p:grpSpPr>
              <a:xfrm>
                <a:off x="182" y="1770920"/>
                <a:ext cx="653879" cy="275850"/>
                <a:chOff x="-1" y="0"/>
                <a:chExt cx="653878" cy="275849"/>
              </a:xfrm>
            </p:grpSpPr>
            <p:sp>
              <p:nvSpPr>
                <p:cNvPr id="184" name="Rectangle"/>
                <p:cNvSpPr/>
                <p:nvPr/>
              </p:nvSpPr>
              <p:spPr>
                <a:xfrm>
                  <a:off x="-2" y="0"/>
                  <a:ext cx="653880" cy="275850"/>
                </a:xfrm>
                <a:prstGeom prst="rect">
                  <a:avLst/>
                </a:prstGeom>
                <a:solidFill>
                  <a:srgbClr val="DDDDD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666666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85" name="RGB 221/221/221"/>
                <p:cNvSpPr txBox="1"/>
                <p:nvPr/>
              </p:nvSpPr>
              <p:spPr>
                <a:xfrm>
                  <a:off x="-2" y="50477"/>
                  <a:ext cx="653880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666666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221/221/221</a:t>
                  </a:r>
                </a:p>
              </p:txBody>
            </p:sp>
          </p:grpSp>
          <p:grpSp>
            <p:nvGrpSpPr>
              <p:cNvPr id="189" name="矩形 12"/>
              <p:cNvGrpSpPr/>
              <p:nvPr/>
            </p:nvGrpSpPr>
            <p:grpSpPr>
              <a:xfrm>
                <a:off x="698214" y="491866"/>
                <a:ext cx="635348" cy="275850"/>
                <a:chOff x="0" y="0"/>
                <a:chExt cx="635347" cy="275849"/>
              </a:xfrm>
            </p:grpSpPr>
            <p:sp>
              <p:nvSpPr>
                <p:cNvPr id="187" name="Rectangle"/>
                <p:cNvSpPr/>
                <p:nvPr/>
              </p:nvSpPr>
              <p:spPr>
                <a:xfrm>
                  <a:off x="-1" y="0"/>
                  <a:ext cx="635349" cy="275850"/>
                </a:xfrm>
                <a:prstGeom prst="rect">
                  <a:avLst/>
                </a:prstGeom>
                <a:solidFill>
                  <a:srgbClr val="D7F6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146EBE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88" name="RGB 215/246/255"/>
                <p:cNvSpPr txBox="1"/>
                <p:nvPr/>
              </p:nvSpPr>
              <p:spPr>
                <a:xfrm>
                  <a:off x="-1" y="50477"/>
                  <a:ext cx="635349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146EBE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215/246/255</a:t>
                  </a:r>
                </a:p>
              </p:txBody>
            </p:sp>
          </p:grpSp>
          <p:grpSp>
            <p:nvGrpSpPr>
              <p:cNvPr id="192" name="矩形 13"/>
              <p:cNvGrpSpPr/>
              <p:nvPr/>
            </p:nvGrpSpPr>
            <p:grpSpPr>
              <a:xfrm>
                <a:off x="698214" y="177869"/>
                <a:ext cx="635348" cy="275850"/>
                <a:chOff x="0" y="0"/>
                <a:chExt cx="635347" cy="275849"/>
              </a:xfrm>
            </p:grpSpPr>
            <p:sp>
              <p:nvSpPr>
                <p:cNvPr id="190" name="Rectangle"/>
                <p:cNvSpPr/>
                <p:nvPr/>
              </p:nvSpPr>
              <p:spPr>
                <a:xfrm>
                  <a:off x="-1" y="0"/>
                  <a:ext cx="635349" cy="275850"/>
                </a:xfrm>
                <a:prstGeom prst="rect">
                  <a:avLst/>
                </a:prstGeom>
                <a:solidFill>
                  <a:srgbClr val="0086D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91" name="RGB 0/134/216"/>
                <p:cNvSpPr txBox="1"/>
                <p:nvPr/>
              </p:nvSpPr>
              <p:spPr>
                <a:xfrm>
                  <a:off x="-1" y="74423"/>
                  <a:ext cx="635349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0/134/216</a:t>
                  </a:r>
                </a:p>
              </p:txBody>
            </p:sp>
          </p:grpSp>
          <p:grpSp>
            <p:nvGrpSpPr>
              <p:cNvPr id="195" name="矩形 17"/>
              <p:cNvGrpSpPr/>
              <p:nvPr/>
            </p:nvGrpSpPr>
            <p:grpSpPr>
              <a:xfrm>
                <a:off x="698214" y="809828"/>
                <a:ext cx="635348" cy="275850"/>
                <a:chOff x="0" y="0"/>
                <a:chExt cx="635347" cy="275849"/>
              </a:xfrm>
            </p:grpSpPr>
            <p:sp>
              <p:nvSpPr>
                <p:cNvPr id="193" name="Rectangle"/>
                <p:cNvSpPr/>
                <p:nvPr/>
              </p:nvSpPr>
              <p:spPr>
                <a:xfrm>
                  <a:off x="-1" y="0"/>
                  <a:ext cx="635349" cy="275850"/>
                </a:xfrm>
                <a:prstGeom prst="rect">
                  <a:avLst/>
                </a:prstGeom>
                <a:solidFill>
                  <a:srgbClr val="E3B18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94" name="RGB 227/177/140"/>
                <p:cNvSpPr txBox="1"/>
                <p:nvPr/>
              </p:nvSpPr>
              <p:spPr>
                <a:xfrm>
                  <a:off x="-1" y="50477"/>
                  <a:ext cx="635349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227/177/140</a:t>
                  </a:r>
                </a:p>
              </p:txBody>
            </p:sp>
          </p:grpSp>
          <p:grpSp>
            <p:nvGrpSpPr>
              <p:cNvPr id="198" name="矩形 18"/>
              <p:cNvGrpSpPr/>
              <p:nvPr/>
            </p:nvGrpSpPr>
            <p:grpSpPr>
              <a:xfrm>
                <a:off x="698211" y="1440307"/>
                <a:ext cx="653879" cy="275850"/>
                <a:chOff x="-1" y="0"/>
                <a:chExt cx="653878" cy="275849"/>
              </a:xfrm>
            </p:grpSpPr>
            <p:sp>
              <p:nvSpPr>
                <p:cNvPr id="196" name="Rectangle"/>
                <p:cNvSpPr/>
                <p:nvPr/>
              </p:nvSpPr>
              <p:spPr>
                <a:xfrm>
                  <a:off x="-2" y="0"/>
                  <a:ext cx="653880" cy="275850"/>
                </a:xfrm>
                <a:prstGeom prst="rect">
                  <a:avLst/>
                </a:prstGeom>
                <a:solidFill>
                  <a:srgbClr val="B5B5B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97" name="RGB 181/181/181"/>
                <p:cNvSpPr txBox="1"/>
                <p:nvPr/>
              </p:nvSpPr>
              <p:spPr>
                <a:xfrm>
                  <a:off x="-2" y="50477"/>
                  <a:ext cx="653880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181/181/181</a:t>
                  </a:r>
                </a:p>
              </p:txBody>
            </p:sp>
          </p:grpSp>
          <p:grpSp>
            <p:nvGrpSpPr>
              <p:cNvPr id="201" name="矩形 19"/>
              <p:cNvGrpSpPr/>
              <p:nvPr/>
            </p:nvGrpSpPr>
            <p:grpSpPr>
              <a:xfrm>
                <a:off x="698211" y="1131762"/>
                <a:ext cx="653879" cy="275850"/>
                <a:chOff x="-1" y="0"/>
                <a:chExt cx="653878" cy="275849"/>
              </a:xfrm>
            </p:grpSpPr>
            <p:sp>
              <p:nvSpPr>
                <p:cNvPr id="199" name="Rectangle"/>
                <p:cNvSpPr/>
                <p:nvPr/>
              </p:nvSpPr>
              <p:spPr>
                <a:xfrm>
                  <a:off x="-2" y="0"/>
                  <a:ext cx="653880" cy="275850"/>
                </a:xfrm>
                <a:prstGeom prst="rect">
                  <a:avLst/>
                </a:prstGeom>
                <a:solidFill>
                  <a:srgbClr val="59575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200" name="RGB 89/87/87"/>
                <p:cNvSpPr txBox="1"/>
                <p:nvPr/>
              </p:nvSpPr>
              <p:spPr>
                <a:xfrm>
                  <a:off x="-2" y="74423"/>
                  <a:ext cx="653880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89/87/87</a:t>
                  </a:r>
                </a:p>
              </p:txBody>
            </p:sp>
          </p:grpSp>
          <p:grpSp>
            <p:nvGrpSpPr>
              <p:cNvPr id="204" name="矩形 22"/>
              <p:cNvGrpSpPr/>
              <p:nvPr/>
            </p:nvGrpSpPr>
            <p:grpSpPr>
              <a:xfrm>
                <a:off x="698211" y="1770920"/>
                <a:ext cx="653879" cy="275850"/>
                <a:chOff x="-1" y="0"/>
                <a:chExt cx="653878" cy="275849"/>
              </a:xfrm>
            </p:grpSpPr>
            <p:sp>
              <p:nvSpPr>
                <p:cNvPr id="202" name="Rectangle"/>
                <p:cNvSpPr/>
                <p:nvPr/>
              </p:nvSpPr>
              <p:spPr>
                <a:xfrm>
                  <a:off x="-2" y="0"/>
                  <a:ext cx="653880" cy="275850"/>
                </a:xfrm>
                <a:prstGeom prst="rect">
                  <a:avLst/>
                </a:prstGeom>
                <a:solidFill>
                  <a:srgbClr val="FFFFFF"/>
                </a:solidFill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666666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203" name="RGB 255/255/255"/>
                <p:cNvSpPr txBox="1"/>
                <p:nvPr/>
              </p:nvSpPr>
              <p:spPr>
                <a:xfrm>
                  <a:off x="3173" y="50477"/>
                  <a:ext cx="647530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666666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255/255/255</a:t>
                  </a:r>
                </a:p>
              </p:txBody>
            </p:sp>
          </p:grpSp>
        </p:grpSp>
      </p:grpSp>
      <p:grpSp>
        <p:nvGrpSpPr>
          <p:cNvPr id="219" name="组合 3"/>
          <p:cNvGrpSpPr/>
          <p:nvPr/>
        </p:nvGrpSpPr>
        <p:grpSpPr>
          <a:xfrm>
            <a:off x="-1495428" y="4870447"/>
            <a:ext cx="1350968" cy="952505"/>
            <a:chOff x="-1" y="0"/>
            <a:chExt cx="1350967" cy="952503"/>
          </a:xfrm>
        </p:grpSpPr>
        <p:grpSp>
          <p:nvGrpSpPr>
            <p:cNvPr id="211" name="组合 4"/>
            <p:cNvGrpSpPr/>
            <p:nvPr/>
          </p:nvGrpSpPr>
          <p:grpSpPr>
            <a:xfrm>
              <a:off x="-2" y="-1"/>
              <a:ext cx="1350968" cy="530596"/>
              <a:chOff x="0" y="0"/>
              <a:chExt cx="1350967" cy="530595"/>
            </a:xfrm>
          </p:grpSpPr>
          <p:grpSp>
            <p:nvGrpSpPr>
              <p:cNvPr id="209" name="矩形 5"/>
              <p:cNvGrpSpPr/>
              <p:nvPr/>
            </p:nvGrpSpPr>
            <p:grpSpPr>
              <a:xfrm>
                <a:off x="-1" y="233297"/>
                <a:ext cx="653334" cy="297299"/>
                <a:chOff x="0" y="0"/>
                <a:chExt cx="653332" cy="297298"/>
              </a:xfrm>
            </p:grpSpPr>
            <p:sp>
              <p:nvSpPr>
                <p:cNvPr id="207" name="Rectangle"/>
                <p:cNvSpPr/>
                <p:nvPr/>
              </p:nvSpPr>
              <p:spPr>
                <a:xfrm>
                  <a:off x="0" y="-1"/>
                  <a:ext cx="653334" cy="297299"/>
                </a:xfrm>
                <a:prstGeom prst="rect">
                  <a:avLst/>
                </a:prstGeom>
                <a:solidFill>
                  <a:srgbClr val="146EB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208" name="强调：RGB 20/110/190"/>
                <p:cNvSpPr txBox="1"/>
                <p:nvPr/>
              </p:nvSpPr>
              <p:spPr>
                <a:xfrm>
                  <a:off x="0" y="47046"/>
                  <a:ext cx="653334" cy="2032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强调：RGB 20/110/190</a:t>
                  </a:r>
                </a:p>
              </p:txBody>
            </p:sp>
          </p:grpSp>
          <p:sp>
            <p:nvSpPr>
              <p:cNvPr id="210" name="文本框 31"/>
              <p:cNvSpPr txBox="1"/>
              <p:nvPr/>
            </p:nvSpPr>
            <p:spPr>
              <a:xfrm>
                <a:off x="783040" y="0"/>
                <a:ext cx="567927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000">
                    <a:solidFill>
                      <a:srgbClr val="1D1D1A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文字配色</a:t>
                </a:r>
              </a:p>
            </p:txBody>
          </p:sp>
        </p:grpSp>
        <p:grpSp>
          <p:nvGrpSpPr>
            <p:cNvPr id="218" name="组合 7"/>
            <p:cNvGrpSpPr/>
            <p:nvPr/>
          </p:nvGrpSpPr>
          <p:grpSpPr>
            <a:xfrm>
              <a:off x="-1" y="233241"/>
              <a:ext cx="1341191" cy="719263"/>
              <a:chOff x="0" y="0"/>
              <a:chExt cx="1341190" cy="719261"/>
            </a:xfrm>
          </p:grpSpPr>
          <p:grpSp>
            <p:nvGrpSpPr>
              <p:cNvPr id="214" name="矩形 18"/>
              <p:cNvGrpSpPr/>
              <p:nvPr/>
            </p:nvGrpSpPr>
            <p:grpSpPr>
              <a:xfrm>
                <a:off x="-1" y="443291"/>
                <a:ext cx="653334" cy="275970"/>
                <a:chOff x="0" y="0"/>
                <a:chExt cx="653332" cy="275969"/>
              </a:xfrm>
            </p:grpSpPr>
            <p:sp>
              <p:nvSpPr>
                <p:cNvPr id="212" name="Rectangle"/>
                <p:cNvSpPr/>
                <p:nvPr/>
              </p:nvSpPr>
              <p:spPr>
                <a:xfrm>
                  <a:off x="0" y="-1"/>
                  <a:ext cx="653334" cy="275971"/>
                </a:xfrm>
                <a:prstGeom prst="rect">
                  <a:avLst/>
                </a:prstGeom>
                <a:solidFill>
                  <a:srgbClr val="89898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213" name="次级：RGB 137/137/137"/>
                <p:cNvSpPr txBox="1"/>
                <p:nvPr/>
              </p:nvSpPr>
              <p:spPr>
                <a:xfrm>
                  <a:off x="0" y="36383"/>
                  <a:ext cx="653334" cy="2032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次级：RGB 137/137/137</a:t>
                  </a:r>
                </a:p>
              </p:txBody>
            </p:sp>
          </p:grpSp>
          <p:grpSp>
            <p:nvGrpSpPr>
              <p:cNvPr id="217" name="矩形 19"/>
              <p:cNvGrpSpPr/>
              <p:nvPr/>
            </p:nvGrpSpPr>
            <p:grpSpPr>
              <a:xfrm>
                <a:off x="687856" y="-1"/>
                <a:ext cx="653334" cy="275970"/>
                <a:chOff x="0" y="0"/>
                <a:chExt cx="653332" cy="275969"/>
              </a:xfrm>
            </p:grpSpPr>
            <p:sp>
              <p:nvSpPr>
                <p:cNvPr id="215" name="Rectangle"/>
                <p:cNvSpPr/>
                <p:nvPr/>
              </p:nvSpPr>
              <p:spPr>
                <a:xfrm>
                  <a:off x="0" y="-1"/>
                  <a:ext cx="653334" cy="275971"/>
                </a:xfrm>
                <a:prstGeom prst="rect">
                  <a:avLst/>
                </a:prstGeom>
                <a:solidFill>
                  <a:srgbClr val="23181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216" name="正文…"/>
                <p:cNvSpPr txBox="1"/>
                <p:nvPr/>
              </p:nvSpPr>
              <p:spPr>
                <a:xfrm>
                  <a:off x="0" y="37837"/>
                  <a:ext cx="653334" cy="2002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正文</a:t>
                  </a:r>
                </a:p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RGB 35/24/21</a:t>
                  </a:r>
                </a:p>
              </p:txBody>
            </p:sp>
          </p:grpSp>
        </p:grpSp>
      </p:grpSp>
      <p:pic>
        <p:nvPicPr>
          <p:cNvPr id="220" name="图片 1" descr="图片 1"/>
          <p:cNvPicPr>
            <a:picLocks noChangeAspect="1"/>
          </p:cNvPicPr>
          <p:nvPr/>
        </p:nvPicPr>
        <p:blipFill>
          <a:blip r:embed="rId2"/>
          <a:srcRect b="11315"/>
          <a:stretch>
            <a:fillRect/>
          </a:stretch>
        </p:blipFill>
        <p:spPr>
          <a:xfrm>
            <a:off x="0" y="0"/>
            <a:ext cx="12215815" cy="3263902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文本框 2"/>
          <p:cNvSpPr txBox="1"/>
          <p:nvPr/>
        </p:nvSpPr>
        <p:spPr>
          <a:xfrm>
            <a:off x="991869" y="685801"/>
            <a:ext cx="3118487" cy="6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CONTENTS+</a:t>
            </a:r>
          </a:p>
        </p:txBody>
      </p:sp>
      <p:sp>
        <p:nvSpPr>
          <p:cNvPr id="222" name="文本框 3"/>
          <p:cNvSpPr txBox="1"/>
          <p:nvPr/>
        </p:nvSpPr>
        <p:spPr>
          <a:xfrm>
            <a:off x="991869" y="1514475"/>
            <a:ext cx="3118487" cy="66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>
                <a:solidFill>
                  <a:srgbClr val="FFFFFF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目录</a:t>
            </a:r>
          </a:p>
        </p:txBody>
      </p:sp>
      <p:sp>
        <p:nvSpPr>
          <p:cNvPr id="2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15"/>
          <p:cNvSpPr txBox="1"/>
          <p:nvPr/>
        </p:nvSpPr>
        <p:spPr>
          <a:xfrm>
            <a:off x="-2563441" y="692150"/>
            <a:ext cx="2378918" cy="4100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英文标题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:28pt  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颜色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R20 G110 B190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使用字体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Arial</a:t>
            </a:r>
          </a:p>
          <a:p>
            <a:pPr marL="342900" indent="-342900" algn="r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0D0D0D"/>
                </a:solidFill>
              </a:defRPr>
            </a:pPr>
            <a:endParaRPr>
              <a:latin typeface="+mn-lt"/>
              <a:ea typeface="+mn-ea"/>
              <a:cs typeface="+mn-cs"/>
              <a:sym typeface="Calibri"/>
            </a:endParaRP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中文标题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:24pt  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颜色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R20 G110 B190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字体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</a:t>
            </a:r>
            <a:r>
              <a:t>黑体</a:t>
            </a:r>
          </a:p>
          <a:p>
            <a:pPr marL="342900" indent="-342900" algn="r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0D0D0D"/>
                </a:solidFill>
              </a:defRPr>
            </a:pPr>
            <a:endParaRPr/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英文正文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:16pt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子目录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(2-5</a:t>
            </a:r>
            <a:r>
              <a:t>级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) :16pt  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颜色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</a:t>
            </a:r>
            <a:r>
              <a:t>黑色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使用字体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Arial</a:t>
            </a:r>
          </a:p>
          <a:p>
            <a:pPr marL="342900" indent="-342900" algn="r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0D0D0D"/>
                </a:solidFill>
              </a:defRPr>
            </a:pPr>
            <a:endParaRPr>
              <a:latin typeface="+mn-lt"/>
              <a:ea typeface="+mn-ea"/>
              <a:cs typeface="+mn-cs"/>
              <a:sym typeface="Calibri"/>
            </a:endParaRP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中文正文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:14-16pt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子目录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(2-5</a:t>
            </a:r>
            <a:r>
              <a:t>级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):18pt 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颜色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</a:t>
            </a:r>
            <a:r>
              <a:t>黑色</a:t>
            </a:r>
          </a:p>
          <a:p>
            <a:pPr marL="342900" indent="-342900" algn="r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0D0D0D"/>
                </a:solidFill>
                <a:latin typeface="SimSun"/>
                <a:ea typeface="SimSun"/>
                <a:cs typeface="SimSun"/>
                <a:sym typeface="SimSun"/>
              </a:defRPr>
            </a:pPr>
            <a:r>
              <a:t>字体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</a:t>
            </a:r>
            <a:r>
              <a:t>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261" name="Group 16"/>
          <p:cNvGrpSpPr/>
          <p:nvPr/>
        </p:nvGrpSpPr>
        <p:grpSpPr>
          <a:xfrm>
            <a:off x="12301536" y="5516563"/>
            <a:ext cx="985842" cy="1285878"/>
            <a:chOff x="-2" y="0"/>
            <a:chExt cx="985841" cy="1285877"/>
          </a:xfrm>
        </p:grpSpPr>
        <p:grpSp>
          <p:nvGrpSpPr>
            <p:cNvPr id="235" name="Group 23"/>
            <p:cNvGrpSpPr/>
            <p:nvPr/>
          </p:nvGrpSpPr>
          <p:grpSpPr>
            <a:xfrm>
              <a:off x="-3" y="217487"/>
              <a:ext cx="985843" cy="182566"/>
              <a:chOff x="-1" y="0"/>
              <a:chExt cx="985841" cy="182565"/>
            </a:xfrm>
          </p:grpSpPr>
          <p:sp>
            <p:nvSpPr>
              <p:cNvPr id="231" name="Rectangle 24"/>
              <p:cNvSpPr/>
              <p:nvPr/>
            </p:nvSpPr>
            <p:spPr>
              <a:xfrm rot="10800000" flipH="1">
                <a:off x="247517" y="0"/>
                <a:ext cx="245403" cy="182566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2" name="Rectangle 25"/>
              <p:cNvSpPr/>
              <p:nvPr/>
            </p:nvSpPr>
            <p:spPr>
              <a:xfrm rot="10800000" flipH="1">
                <a:off x="492919" y="0"/>
                <a:ext cx="245403" cy="182566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3" name="Rectangle 26"/>
              <p:cNvSpPr/>
              <p:nvPr/>
            </p:nvSpPr>
            <p:spPr>
              <a:xfrm rot="10800000" flipH="1">
                <a:off x="738322" y="0"/>
                <a:ext cx="247519" cy="182566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4" name="Rectangle 27"/>
              <p:cNvSpPr/>
              <p:nvPr/>
            </p:nvSpPr>
            <p:spPr>
              <a:xfrm rot="10800000" flipH="1">
                <a:off x="-1" y="0"/>
                <a:ext cx="247520" cy="182566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40" name="Group 28"/>
            <p:cNvGrpSpPr/>
            <p:nvPr/>
          </p:nvGrpSpPr>
          <p:grpSpPr>
            <a:xfrm>
              <a:off x="-3" y="447676"/>
              <a:ext cx="985843" cy="200028"/>
              <a:chOff x="-1" y="0"/>
              <a:chExt cx="985841" cy="200027"/>
            </a:xfrm>
          </p:grpSpPr>
          <p:sp>
            <p:nvSpPr>
              <p:cNvPr id="236" name="Rectangle 29"/>
              <p:cNvSpPr/>
              <p:nvPr/>
            </p:nvSpPr>
            <p:spPr>
              <a:xfrm rot="10800000" flipH="1">
                <a:off x="247517" y="0"/>
                <a:ext cx="245403" cy="182565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7" name="Rectangle 30"/>
              <p:cNvSpPr/>
              <p:nvPr/>
            </p:nvSpPr>
            <p:spPr>
              <a:xfrm rot="10800000" flipH="1">
                <a:off x="492919" y="0"/>
                <a:ext cx="245403" cy="182565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8" name="Rectangle 31"/>
              <p:cNvSpPr/>
              <p:nvPr/>
            </p:nvSpPr>
            <p:spPr>
              <a:xfrm rot="10800000" flipH="1">
                <a:off x="738322" y="0"/>
                <a:ext cx="247519" cy="182565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9" name="Rectangle 32"/>
              <p:cNvSpPr/>
              <p:nvPr/>
            </p:nvSpPr>
            <p:spPr>
              <a:xfrm rot="10800000" flipH="1">
                <a:off x="-1" y="17463"/>
                <a:ext cx="247520" cy="182566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45" name="Group 33"/>
            <p:cNvGrpSpPr/>
            <p:nvPr/>
          </p:nvGrpSpPr>
          <p:grpSpPr>
            <a:xfrm>
              <a:off x="-3" y="0"/>
              <a:ext cx="985843" cy="188915"/>
              <a:chOff x="-1" y="0"/>
              <a:chExt cx="985841" cy="188914"/>
            </a:xfrm>
          </p:grpSpPr>
          <p:sp>
            <p:nvSpPr>
              <p:cNvPr id="241" name="Rectangle 34"/>
              <p:cNvSpPr/>
              <p:nvPr/>
            </p:nvSpPr>
            <p:spPr>
              <a:xfrm rot="10800000" flipH="1">
                <a:off x="492919" y="0"/>
                <a:ext cx="245403" cy="188915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42" name="Rectangle 35"/>
              <p:cNvSpPr/>
              <p:nvPr/>
            </p:nvSpPr>
            <p:spPr>
              <a:xfrm rot="10800000" flipH="1">
                <a:off x="738322" y="0"/>
                <a:ext cx="247519" cy="188915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43" name="Rectangle 36"/>
              <p:cNvSpPr/>
              <p:nvPr/>
            </p:nvSpPr>
            <p:spPr>
              <a:xfrm rot="10800000" flipH="1">
                <a:off x="-1" y="0"/>
                <a:ext cx="247520" cy="188915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44" name="Rectangle 37"/>
              <p:cNvSpPr/>
              <p:nvPr/>
            </p:nvSpPr>
            <p:spPr>
              <a:xfrm rot="10800000" flipH="1">
                <a:off x="247517" y="0"/>
                <a:ext cx="245403" cy="188915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50" name="Group 58"/>
            <p:cNvGrpSpPr/>
            <p:nvPr/>
          </p:nvGrpSpPr>
          <p:grpSpPr>
            <a:xfrm>
              <a:off x="-3" y="660400"/>
              <a:ext cx="985843" cy="182565"/>
              <a:chOff x="-1" y="0"/>
              <a:chExt cx="985841" cy="182564"/>
            </a:xfrm>
          </p:grpSpPr>
          <p:sp>
            <p:nvSpPr>
              <p:cNvPr id="246" name="Rectangle 59"/>
              <p:cNvSpPr/>
              <p:nvPr/>
            </p:nvSpPr>
            <p:spPr>
              <a:xfrm rot="10800000" flipH="1">
                <a:off x="247517" y="0"/>
                <a:ext cx="245403" cy="182565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47" name="Rectangle 60"/>
              <p:cNvSpPr/>
              <p:nvPr/>
            </p:nvSpPr>
            <p:spPr>
              <a:xfrm rot="10800000" flipH="1">
                <a:off x="492919" y="0"/>
                <a:ext cx="245403" cy="182565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48" name="Rectangle 61"/>
              <p:cNvSpPr/>
              <p:nvPr/>
            </p:nvSpPr>
            <p:spPr>
              <a:xfrm rot="10800000" flipH="1">
                <a:off x="738322" y="0"/>
                <a:ext cx="247519" cy="182565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49" name="Rectangle 62"/>
              <p:cNvSpPr/>
              <p:nvPr/>
            </p:nvSpPr>
            <p:spPr>
              <a:xfrm rot="10800000" flipH="1">
                <a:off x="-1" y="0"/>
                <a:ext cx="247520" cy="182565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55" name="Group 63"/>
            <p:cNvGrpSpPr/>
            <p:nvPr/>
          </p:nvGrpSpPr>
          <p:grpSpPr>
            <a:xfrm>
              <a:off x="-3" y="876300"/>
              <a:ext cx="985843" cy="182565"/>
              <a:chOff x="-1" y="0"/>
              <a:chExt cx="985841" cy="182564"/>
            </a:xfrm>
          </p:grpSpPr>
          <p:sp>
            <p:nvSpPr>
              <p:cNvPr id="251" name="Rectangle 64"/>
              <p:cNvSpPr/>
              <p:nvPr/>
            </p:nvSpPr>
            <p:spPr>
              <a:xfrm rot="10800000" flipH="1">
                <a:off x="247517" y="0"/>
                <a:ext cx="245403" cy="182565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52" name="Rectangle 65"/>
              <p:cNvSpPr/>
              <p:nvPr/>
            </p:nvSpPr>
            <p:spPr>
              <a:xfrm rot="10800000" flipH="1">
                <a:off x="492919" y="0"/>
                <a:ext cx="245403" cy="182565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53" name="Rectangle 66"/>
              <p:cNvSpPr/>
              <p:nvPr/>
            </p:nvSpPr>
            <p:spPr>
              <a:xfrm rot="10800000" flipH="1">
                <a:off x="738322" y="0"/>
                <a:ext cx="247519" cy="182565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54" name="Rectangle 67"/>
              <p:cNvSpPr/>
              <p:nvPr/>
            </p:nvSpPr>
            <p:spPr>
              <a:xfrm rot="10800000" flipH="1">
                <a:off x="-1" y="0"/>
                <a:ext cx="247520" cy="182565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60" name="Group 73"/>
            <p:cNvGrpSpPr/>
            <p:nvPr/>
          </p:nvGrpSpPr>
          <p:grpSpPr>
            <a:xfrm>
              <a:off x="-3" y="1103312"/>
              <a:ext cx="985843" cy="182566"/>
              <a:chOff x="-1" y="0"/>
              <a:chExt cx="985841" cy="182565"/>
            </a:xfrm>
          </p:grpSpPr>
          <p:sp>
            <p:nvSpPr>
              <p:cNvPr id="256" name="Rectangle 74"/>
              <p:cNvSpPr/>
              <p:nvPr/>
            </p:nvSpPr>
            <p:spPr>
              <a:xfrm rot="10800000" flipH="1">
                <a:off x="247517" y="0"/>
                <a:ext cx="245403" cy="182566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57" name="Rectangle 75"/>
              <p:cNvSpPr/>
              <p:nvPr/>
            </p:nvSpPr>
            <p:spPr>
              <a:xfrm rot="10800000" flipH="1">
                <a:off x="492919" y="0"/>
                <a:ext cx="245403" cy="182566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58" name="Rectangle 76"/>
              <p:cNvSpPr/>
              <p:nvPr/>
            </p:nvSpPr>
            <p:spPr>
              <a:xfrm rot="10800000" flipH="1">
                <a:off x="738322" y="0"/>
                <a:ext cx="247519" cy="182566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59" name="Rectangle 77"/>
              <p:cNvSpPr/>
              <p:nvPr/>
            </p:nvSpPr>
            <p:spPr>
              <a:xfrm rot="10800000" flipH="1">
                <a:off x="-1" y="0"/>
                <a:ext cx="247520" cy="182566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62" name="Rectangle 83"/>
          <p:cNvSpPr txBox="1"/>
          <p:nvPr/>
        </p:nvSpPr>
        <p:spPr>
          <a:xfrm>
            <a:off x="12281273" y="4017962"/>
            <a:ext cx="1508967" cy="1132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  <a:defRPr sz="1100">
                <a:latin typeface="SimSun"/>
                <a:ea typeface="SimSun"/>
                <a:cs typeface="SimSun"/>
                <a:sym typeface="SimSun"/>
              </a:defRPr>
            </a:pPr>
            <a:r>
              <a:t>配色参考方案：</a:t>
            </a:r>
          </a:p>
          <a:p>
            <a:pPr>
              <a:lnSpc>
                <a:spcPct val="120000"/>
              </a:lnSpc>
              <a:spcBef>
                <a:spcPts val="200"/>
              </a:spcBef>
              <a:defRPr sz="1100">
                <a:latin typeface="SimSun"/>
                <a:ea typeface="SimSun"/>
                <a:cs typeface="SimSun"/>
                <a:sym typeface="SimSun"/>
              </a:defRPr>
            </a:pPr>
            <a:r>
              <a:t>建议同一页面内不超过四种颜色，以下是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6</a:t>
            </a:r>
            <a:r>
              <a:t>组配色方案，同一页面内只选择一组使用。（仅供参考）</a:t>
            </a:r>
          </a:p>
        </p:txBody>
      </p:sp>
      <p:grpSp>
        <p:nvGrpSpPr>
          <p:cNvPr id="306" name="组合 24"/>
          <p:cNvGrpSpPr/>
          <p:nvPr/>
        </p:nvGrpSpPr>
        <p:grpSpPr>
          <a:xfrm>
            <a:off x="12241213" y="1066800"/>
            <a:ext cx="1431928" cy="2565403"/>
            <a:chOff x="0" y="0"/>
            <a:chExt cx="1431927" cy="2565402"/>
          </a:xfrm>
        </p:grpSpPr>
        <p:grpSp>
          <p:nvGrpSpPr>
            <p:cNvPr id="267" name="组合 25"/>
            <p:cNvGrpSpPr/>
            <p:nvPr/>
          </p:nvGrpSpPr>
          <p:grpSpPr>
            <a:xfrm>
              <a:off x="-1" y="-1"/>
              <a:ext cx="733900" cy="515134"/>
              <a:chOff x="0" y="0"/>
              <a:chExt cx="733898" cy="515132"/>
            </a:xfrm>
          </p:grpSpPr>
          <p:grpSp>
            <p:nvGrpSpPr>
              <p:cNvPr id="265" name="矩形 5"/>
              <p:cNvGrpSpPr/>
              <p:nvPr/>
            </p:nvGrpSpPr>
            <p:grpSpPr>
              <a:xfrm>
                <a:off x="80020" y="217964"/>
                <a:ext cx="653879" cy="297169"/>
                <a:chOff x="0" y="0"/>
                <a:chExt cx="653877" cy="297167"/>
              </a:xfrm>
            </p:grpSpPr>
            <p:sp>
              <p:nvSpPr>
                <p:cNvPr id="263" name="Rectangle"/>
                <p:cNvSpPr/>
                <p:nvPr/>
              </p:nvSpPr>
              <p:spPr>
                <a:xfrm>
                  <a:off x="0" y="0"/>
                  <a:ext cx="653878" cy="297168"/>
                </a:xfrm>
                <a:prstGeom prst="rect">
                  <a:avLst/>
                </a:prstGeom>
                <a:solidFill>
                  <a:srgbClr val="146EB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264" name="RGB 20/110/190"/>
                <p:cNvSpPr txBox="1"/>
                <p:nvPr/>
              </p:nvSpPr>
              <p:spPr>
                <a:xfrm>
                  <a:off x="0" y="61137"/>
                  <a:ext cx="653878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20/110/190</a:t>
                  </a:r>
                </a:p>
              </p:txBody>
            </p:sp>
          </p:grpSp>
          <p:sp>
            <p:nvSpPr>
              <p:cNvPr id="266" name="文本框 31"/>
              <p:cNvSpPr txBox="1"/>
              <p:nvPr/>
            </p:nvSpPr>
            <p:spPr>
              <a:xfrm>
                <a:off x="-1" y="-1"/>
                <a:ext cx="568400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000">
                    <a:solidFill>
                      <a:srgbClr val="1D1D1A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品牌色</a:t>
                </a:r>
              </a:p>
            </p:txBody>
          </p:sp>
        </p:grpSp>
        <p:grpSp>
          <p:nvGrpSpPr>
            <p:cNvPr id="305" name="组合 26"/>
            <p:cNvGrpSpPr/>
            <p:nvPr/>
          </p:nvGrpSpPr>
          <p:grpSpPr>
            <a:xfrm>
              <a:off x="79837" y="518633"/>
              <a:ext cx="1352091" cy="2046770"/>
              <a:chOff x="0" y="0"/>
              <a:chExt cx="1352090" cy="2046769"/>
            </a:xfrm>
          </p:grpSpPr>
          <p:grpSp>
            <p:nvGrpSpPr>
              <p:cNvPr id="270" name="矩形 12"/>
              <p:cNvGrpSpPr/>
              <p:nvPr/>
            </p:nvGrpSpPr>
            <p:grpSpPr>
              <a:xfrm>
                <a:off x="185" y="491866"/>
                <a:ext cx="635349" cy="275850"/>
                <a:chOff x="0" y="0"/>
                <a:chExt cx="635347" cy="275849"/>
              </a:xfrm>
            </p:grpSpPr>
            <p:sp>
              <p:nvSpPr>
                <p:cNvPr id="268" name="Rectangle"/>
                <p:cNvSpPr/>
                <p:nvPr/>
              </p:nvSpPr>
              <p:spPr>
                <a:xfrm>
                  <a:off x="-1" y="0"/>
                  <a:ext cx="635349" cy="275850"/>
                </a:xfrm>
                <a:prstGeom prst="rect">
                  <a:avLst/>
                </a:prstGeom>
                <a:solidFill>
                  <a:srgbClr val="35B8F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269" name="RGB 53/184/249"/>
                <p:cNvSpPr txBox="1"/>
                <p:nvPr/>
              </p:nvSpPr>
              <p:spPr>
                <a:xfrm>
                  <a:off x="-1" y="50477"/>
                  <a:ext cx="635349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53/184/249</a:t>
                  </a:r>
                </a:p>
              </p:txBody>
            </p:sp>
          </p:grpSp>
          <p:grpSp>
            <p:nvGrpSpPr>
              <p:cNvPr id="273" name="矩形 13"/>
              <p:cNvGrpSpPr/>
              <p:nvPr/>
            </p:nvGrpSpPr>
            <p:grpSpPr>
              <a:xfrm>
                <a:off x="185" y="177869"/>
                <a:ext cx="635349" cy="275850"/>
                <a:chOff x="0" y="0"/>
                <a:chExt cx="635347" cy="275849"/>
              </a:xfrm>
            </p:grpSpPr>
            <p:sp>
              <p:nvSpPr>
                <p:cNvPr id="271" name="Rectangle"/>
                <p:cNvSpPr/>
                <p:nvPr/>
              </p:nvSpPr>
              <p:spPr>
                <a:xfrm>
                  <a:off x="-1" y="0"/>
                  <a:ext cx="635349" cy="275850"/>
                </a:xfrm>
                <a:prstGeom prst="rect">
                  <a:avLst/>
                </a:prstGeom>
                <a:solidFill>
                  <a:srgbClr val="00587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272" name="RGB 0/88/122"/>
                <p:cNvSpPr txBox="1"/>
                <p:nvPr/>
              </p:nvSpPr>
              <p:spPr>
                <a:xfrm>
                  <a:off x="-1" y="74423"/>
                  <a:ext cx="635349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0/88/122</a:t>
                  </a:r>
                </a:p>
              </p:txBody>
            </p:sp>
          </p:grpSp>
          <p:sp>
            <p:nvSpPr>
              <p:cNvPr id="274" name="文本框 15"/>
              <p:cNvSpPr txBox="1"/>
              <p:nvPr/>
            </p:nvSpPr>
            <p:spPr>
              <a:xfrm>
                <a:off x="-1" y="0"/>
                <a:ext cx="408675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b">
                <a:spAutoFit/>
              </a:bodyPr>
              <a:lstStyle>
                <a:lvl1pPr algn="ctr">
                  <a:defRPr sz="1000">
                    <a:solidFill>
                      <a:srgbClr val="1D1D1A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辅助色</a:t>
                </a:r>
              </a:p>
            </p:txBody>
          </p:sp>
          <p:grpSp>
            <p:nvGrpSpPr>
              <p:cNvPr id="277" name="矩形 17"/>
              <p:cNvGrpSpPr/>
              <p:nvPr/>
            </p:nvGrpSpPr>
            <p:grpSpPr>
              <a:xfrm>
                <a:off x="185" y="809828"/>
                <a:ext cx="635349" cy="275850"/>
                <a:chOff x="0" y="0"/>
                <a:chExt cx="635347" cy="275849"/>
              </a:xfrm>
            </p:grpSpPr>
            <p:sp>
              <p:nvSpPr>
                <p:cNvPr id="275" name="Rectangle"/>
                <p:cNvSpPr/>
                <p:nvPr/>
              </p:nvSpPr>
              <p:spPr>
                <a:xfrm>
                  <a:off x="-1" y="0"/>
                  <a:ext cx="635349" cy="275850"/>
                </a:xfrm>
                <a:prstGeom prst="rect">
                  <a:avLst/>
                </a:prstGeom>
                <a:solidFill>
                  <a:srgbClr val="E85D2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276" name="RGB 232/93/35"/>
                <p:cNvSpPr txBox="1"/>
                <p:nvPr/>
              </p:nvSpPr>
              <p:spPr>
                <a:xfrm>
                  <a:off x="-1" y="74423"/>
                  <a:ext cx="635349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232/93/35</a:t>
                  </a:r>
                </a:p>
              </p:txBody>
            </p:sp>
          </p:grpSp>
          <p:grpSp>
            <p:nvGrpSpPr>
              <p:cNvPr id="280" name="矩形 18"/>
              <p:cNvGrpSpPr/>
              <p:nvPr/>
            </p:nvGrpSpPr>
            <p:grpSpPr>
              <a:xfrm>
                <a:off x="182" y="1440307"/>
                <a:ext cx="653879" cy="275850"/>
                <a:chOff x="-1" y="0"/>
                <a:chExt cx="653878" cy="275849"/>
              </a:xfrm>
            </p:grpSpPr>
            <p:sp>
              <p:nvSpPr>
                <p:cNvPr id="278" name="Rectangle"/>
                <p:cNvSpPr/>
                <p:nvPr/>
              </p:nvSpPr>
              <p:spPr>
                <a:xfrm>
                  <a:off x="-2" y="0"/>
                  <a:ext cx="653880" cy="275850"/>
                </a:xfrm>
                <a:prstGeom prst="rect">
                  <a:avLst/>
                </a:prstGeom>
                <a:solidFill>
                  <a:srgbClr val="89898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279" name="RGB 137/137/137"/>
                <p:cNvSpPr txBox="1"/>
                <p:nvPr/>
              </p:nvSpPr>
              <p:spPr>
                <a:xfrm>
                  <a:off x="-2" y="50477"/>
                  <a:ext cx="653880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137/137/137</a:t>
                  </a:r>
                </a:p>
              </p:txBody>
            </p:sp>
          </p:grpSp>
          <p:grpSp>
            <p:nvGrpSpPr>
              <p:cNvPr id="283" name="矩形 19"/>
              <p:cNvGrpSpPr/>
              <p:nvPr/>
            </p:nvGrpSpPr>
            <p:grpSpPr>
              <a:xfrm>
                <a:off x="182" y="1131762"/>
                <a:ext cx="653879" cy="275850"/>
                <a:chOff x="-1" y="0"/>
                <a:chExt cx="653878" cy="275849"/>
              </a:xfrm>
            </p:grpSpPr>
            <p:sp>
              <p:nvSpPr>
                <p:cNvPr id="281" name="Rectangle"/>
                <p:cNvSpPr/>
                <p:nvPr/>
              </p:nvSpPr>
              <p:spPr>
                <a:xfrm>
                  <a:off x="-2" y="0"/>
                  <a:ext cx="653880" cy="275850"/>
                </a:xfrm>
                <a:prstGeom prst="rect">
                  <a:avLst/>
                </a:prstGeom>
                <a:solidFill>
                  <a:srgbClr val="23181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282" name="RGB 35/24/21"/>
                <p:cNvSpPr txBox="1"/>
                <p:nvPr/>
              </p:nvSpPr>
              <p:spPr>
                <a:xfrm>
                  <a:off x="-2" y="74423"/>
                  <a:ext cx="653880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35/24/21</a:t>
                  </a:r>
                </a:p>
              </p:txBody>
            </p:sp>
          </p:grpSp>
          <p:grpSp>
            <p:nvGrpSpPr>
              <p:cNvPr id="286" name="矩形 22"/>
              <p:cNvGrpSpPr/>
              <p:nvPr/>
            </p:nvGrpSpPr>
            <p:grpSpPr>
              <a:xfrm>
                <a:off x="182" y="1770920"/>
                <a:ext cx="653879" cy="275850"/>
                <a:chOff x="-1" y="0"/>
                <a:chExt cx="653878" cy="275849"/>
              </a:xfrm>
            </p:grpSpPr>
            <p:sp>
              <p:nvSpPr>
                <p:cNvPr id="284" name="Rectangle"/>
                <p:cNvSpPr/>
                <p:nvPr/>
              </p:nvSpPr>
              <p:spPr>
                <a:xfrm>
                  <a:off x="-2" y="0"/>
                  <a:ext cx="653880" cy="275850"/>
                </a:xfrm>
                <a:prstGeom prst="rect">
                  <a:avLst/>
                </a:prstGeom>
                <a:solidFill>
                  <a:srgbClr val="DDDDD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666666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285" name="RGB 221/221/221"/>
                <p:cNvSpPr txBox="1"/>
                <p:nvPr/>
              </p:nvSpPr>
              <p:spPr>
                <a:xfrm>
                  <a:off x="-2" y="50477"/>
                  <a:ext cx="653880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666666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221/221/221</a:t>
                  </a:r>
                </a:p>
              </p:txBody>
            </p:sp>
          </p:grpSp>
          <p:grpSp>
            <p:nvGrpSpPr>
              <p:cNvPr id="289" name="矩形 12"/>
              <p:cNvGrpSpPr/>
              <p:nvPr/>
            </p:nvGrpSpPr>
            <p:grpSpPr>
              <a:xfrm>
                <a:off x="698214" y="491866"/>
                <a:ext cx="635348" cy="275850"/>
                <a:chOff x="0" y="0"/>
                <a:chExt cx="635347" cy="275849"/>
              </a:xfrm>
            </p:grpSpPr>
            <p:sp>
              <p:nvSpPr>
                <p:cNvPr id="287" name="Rectangle"/>
                <p:cNvSpPr/>
                <p:nvPr/>
              </p:nvSpPr>
              <p:spPr>
                <a:xfrm>
                  <a:off x="-1" y="0"/>
                  <a:ext cx="635349" cy="275850"/>
                </a:xfrm>
                <a:prstGeom prst="rect">
                  <a:avLst/>
                </a:prstGeom>
                <a:solidFill>
                  <a:srgbClr val="D7F6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146EBE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288" name="RGB 215/246/255"/>
                <p:cNvSpPr txBox="1"/>
                <p:nvPr/>
              </p:nvSpPr>
              <p:spPr>
                <a:xfrm>
                  <a:off x="-1" y="50477"/>
                  <a:ext cx="635349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146EBE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215/246/255</a:t>
                  </a:r>
                </a:p>
              </p:txBody>
            </p:sp>
          </p:grpSp>
          <p:grpSp>
            <p:nvGrpSpPr>
              <p:cNvPr id="292" name="矩形 13"/>
              <p:cNvGrpSpPr/>
              <p:nvPr/>
            </p:nvGrpSpPr>
            <p:grpSpPr>
              <a:xfrm>
                <a:off x="698214" y="177869"/>
                <a:ext cx="635348" cy="275850"/>
                <a:chOff x="0" y="0"/>
                <a:chExt cx="635347" cy="275849"/>
              </a:xfrm>
            </p:grpSpPr>
            <p:sp>
              <p:nvSpPr>
                <p:cNvPr id="290" name="Rectangle"/>
                <p:cNvSpPr/>
                <p:nvPr/>
              </p:nvSpPr>
              <p:spPr>
                <a:xfrm>
                  <a:off x="-1" y="0"/>
                  <a:ext cx="635349" cy="275850"/>
                </a:xfrm>
                <a:prstGeom prst="rect">
                  <a:avLst/>
                </a:prstGeom>
                <a:solidFill>
                  <a:srgbClr val="0086D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291" name="RGB 0/134/216"/>
                <p:cNvSpPr txBox="1"/>
                <p:nvPr/>
              </p:nvSpPr>
              <p:spPr>
                <a:xfrm>
                  <a:off x="-1" y="74423"/>
                  <a:ext cx="635349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0/134/216</a:t>
                  </a:r>
                </a:p>
              </p:txBody>
            </p:sp>
          </p:grpSp>
          <p:grpSp>
            <p:nvGrpSpPr>
              <p:cNvPr id="295" name="矩形 17"/>
              <p:cNvGrpSpPr/>
              <p:nvPr/>
            </p:nvGrpSpPr>
            <p:grpSpPr>
              <a:xfrm>
                <a:off x="698214" y="809828"/>
                <a:ext cx="635348" cy="275850"/>
                <a:chOff x="0" y="0"/>
                <a:chExt cx="635347" cy="275849"/>
              </a:xfrm>
            </p:grpSpPr>
            <p:sp>
              <p:nvSpPr>
                <p:cNvPr id="293" name="Rectangle"/>
                <p:cNvSpPr/>
                <p:nvPr/>
              </p:nvSpPr>
              <p:spPr>
                <a:xfrm>
                  <a:off x="-1" y="0"/>
                  <a:ext cx="635349" cy="275850"/>
                </a:xfrm>
                <a:prstGeom prst="rect">
                  <a:avLst/>
                </a:prstGeom>
                <a:solidFill>
                  <a:srgbClr val="E3B18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294" name="RGB 227/177/140"/>
                <p:cNvSpPr txBox="1"/>
                <p:nvPr/>
              </p:nvSpPr>
              <p:spPr>
                <a:xfrm>
                  <a:off x="-1" y="50477"/>
                  <a:ext cx="635349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227/177/140</a:t>
                  </a:r>
                </a:p>
              </p:txBody>
            </p:sp>
          </p:grpSp>
          <p:grpSp>
            <p:nvGrpSpPr>
              <p:cNvPr id="298" name="矩形 18"/>
              <p:cNvGrpSpPr/>
              <p:nvPr/>
            </p:nvGrpSpPr>
            <p:grpSpPr>
              <a:xfrm>
                <a:off x="698211" y="1440307"/>
                <a:ext cx="653879" cy="275850"/>
                <a:chOff x="-1" y="0"/>
                <a:chExt cx="653878" cy="275849"/>
              </a:xfrm>
            </p:grpSpPr>
            <p:sp>
              <p:nvSpPr>
                <p:cNvPr id="296" name="Rectangle"/>
                <p:cNvSpPr/>
                <p:nvPr/>
              </p:nvSpPr>
              <p:spPr>
                <a:xfrm>
                  <a:off x="-2" y="0"/>
                  <a:ext cx="653880" cy="275850"/>
                </a:xfrm>
                <a:prstGeom prst="rect">
                  <a:avLst/>
                </a:prstGeom>
                <a:solidFill>
                  <a:srgbClr val="B5B5B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297" name="RGB 181/181/181"/>
                <p:cNvSpPr txBox="1"/>
                <p:nvPr/>
              </p:nvSpPr>
              <p:spPr>
                <a:xfrm>
                  <a:off x="-2" y="50477"/>
                  <a:ext cx="653880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181/181/181</a:t>
                  </a:r>
                </a:p>
              </p:txBody>
            </p:sp>
          </p:grpSp>
          <p:grpSp>
            <p:nvGrpSpPr>
              <p:cNvPr id="301" name="矩形 19"/>
              <p:cNvGrpSpPr/>
              <p:nvPr/>
            </p:nvGrpSpPr>
            <p:grpSpPr>
              <a:xfrm>
                <a:off x="698211" y="1131762"/>
                <a:ext cx="653879" cy="275850"/>
                <a:chOff x="-1" y="0"/>
                <a:chExt cx="653878" cy="275849"/>
              </a:xfrm>
            </p:grpSpPr>
            <p:sp>
              <p:nvSpPr>
                <p:cNvPr id="299" name="Rectangle"/>
                <p:cNvSpPr/>
                <p:nvPr/>
              </p:nvSpPr>
              <p:spPr>
                <a:xfrm>
                  <a:off x="-2" y="0"/>
                  <a:ext cx="653880" cy="275850"/>
                </a:xfrm>
                <a:prstGeom prst="rect">
                  <a:avLst/>
                </a:prstGeom>
                <a:solidFill>
                  <a:srgbClr val="59575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300" name="RGB 89/87/87"/>
                <p:cNvSpPr txBox="1"/>
                <p:nvPr/>
              </p:nvSpPr>
              <p:spPr>
                <a:xfrm>
                  <a:off x="-2" y="74423"/>
                  <a:ext cx="653880" cy="127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89/87/87</a:t>
                  </a:r>
                </a:p>
              </p:txBody>
            </p:sp>
          </p:grpSp>
          <p:grpSp>
            <p:nvGrpSpPr>
              <p:cNvPr id="304" name="矩形 22"/>
              <p:cNvGrpSpPr/>
              <p:nvPr/>
            </p:nvGrpSpPr>
            <p:grpSpPr>
              <a:xfrm>
                <a:off x="698211" y="1770920"/>
                <a:ext cx="653879" cy="275850"/>
                <a:chOff x="-1" y="0"/>
                <a:chExt cx="653878" cy="275849"/>
              </a:xfrm>
            </p:grpSpPr>
            <p:sp>
              <p:nvSpPr>
                <p:cNvPr id="302" name="Rectangle"/>
                <p:cNvSpPr/>
                <p:nvPr/>
              </p:nvSpPr>
              <p:spPr>
                <a:xfrm>
                  <a:off x="-2" y="0"/>
                  <a:ext cx="653880" cy="275850"/>
                </a:xfrm>
                <a:prstGeom prst="rect">
                  <a:avLst/>
                </a:prstGeom>
                <a:solidFill>
                  <a:srgbClr val="FFFFFF"/>
                </a:solidFill>
                <a:ln w="635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666666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303" name="RGB 255/255/255"/>
                <p:cNvSpPr txBox="1"/>
                <p:nvPr/>
              </p:nvSpPr>
              <p:spPr>
                <a:xfrm>
                  <a:off x="3173" y="50477"/>
                  <a:ext cx="647530" cy="1748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666666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RGB 255/255/255</a:t>
                  </a:r>
                </a:p>
              </p:txBody>
            </p:sp>
          </p:grpSp>
        </p:grpSp>
      </p:grpSp>
      <p:grpSp>
        <p:nvGrpSpPr>
          <p:cNvPr id="319" name="组合 3"/>
          <p:cNvGrpSpPr/>
          <p:nvPr/>
        </p:nvGrpSpPr>
        <p:grpSpPr>
          <a:xfrm>
            <a:off x="-1495428" y="4870447"/>
            <a:ext cx="1350968" cy="952505"/>
            <a:chOff x="-1" y="0"/>
            <a:chExt cx="1350967" cy="952503"/>
          </a:xfrm>
        </p:grpSpPr>
        <p:grpSp>
          <p:nvGrpSpPr>
            <p:cNvPr id="311" name="组合 4"/>
            <p:cNvGrpSpPr/>
            <p:nvPr/>
          </p:nvGrpSpPr>
          <p:grpSpPr>
            <a:xfrm>
              <a:off x="-2" y="-1"/>
              <a:ext cx="1350968" cy="530596"/>
              <a:chOff x="0" y="0"/>
              <a:chExt cx="1350967" cy="530595"/>
            </a:xfrm>
          </p:grpSpPr>
          <p:grpSp>
            <p:nvGrpSpPr>
              <p:cNvPr id="309" name="矩形 5"/>
              <p:cNvGrpSpPr/>
              <p:nvPr/>
            </p:nvGrpSpPr>
            <p:grpSpPr>
              <a:xfrm>
                <a:off x="-1" y="233297"/>
                <a:ext cx="653334" cy="297299"/>
                <a:chOff x="0" y="0"/>
                <a:chExt cx="653332" cy="297298"/>
              </a:xfrm>
            </p:grpSpPr>
            <p:sp>
              <p:nvSpPr>
                <p:cNvPr id="307" name="Rectangle"/>
                <p:cNvSpPr/>
                <p:nvPr/>
              </p:nvSpPr>
              <p:spPr>
                <a:xfrm>
                  <a:off x="0" y="-1"/>
                  <a:ext cx="653334" cy="297299"/>
                </a:xfrm>
                <a:prstGeom prst="rect">
                  <a:avLst/>
                </a:prstGeom>
                <a:solidFill>
                  <a:srgbClr val="146EB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308" name="强调：RGB 20/110/190"/>
                <p:cNvSpPr txBox="1"/>
                <p:nvPr/>
              </p:nvSpPr>
              <p:spPr>
                <a:xfrm>
                  <a:off x="0" y="47046"/>
                  <a:ext cx="653334" cy="2032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强调：RGB 20/110/190</a:t>
                  </a:r>
                </a:p>
              </p:txBody>
            </p:sp>
          </p:grpSp>
          <p:sp>
            <p:nvSpPr>
              <p:cNvPr id="310" name="文本框 31"/>
              <p:cNvSpPr txBox="1"/>
              <p:nvPr/>
            </p:nvSpPr>
            <p:spPr>
              <a:xfrm>
                <a:off x="783040" y="0"/>
                <a:ext cx="567927" cy="177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000">
                    <a:solidFill>
                      <a:srgbClr val="1D1D1A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文字配色</a:t>
                </a:r>
              </a:p>
            </p:txBody>
          </p:sp>
        </p:grpSp>
        <p:grpSp>
          <p:nvGrpSpPr>
            <p:cNvPr id="318" name="组合 7"/>
            <p:cNvGrpSpPr/>
            <p:nvPr/>
          </p:nvGrpSpPr>
          <p:grpSpPr>
            <a:xfrm>
              <a:off x="-1" y="233241"/>
              <a:ext cx="1341191" cy="719263"/>
              <a:chOff x="0" y="0"/>
              <a:chExt cx="1341190" cy="719261"/>
            </a:xfrm>
          </p:grpSpPr>
          <p:grpSp>
            <p:nvGrpSpPr>
              <p:cNvPr id="314" name="矩形 18"/>
              <p:cNvGrpSpPr/>
              <p:nvPr/>
            </p:nvGrpSpPr>
            <p:grpSpPr>
              <a:xfrm>
                <a:off x="-1" y="443291"/>
                <a:ext cx="653334" cy="275970"/>
                <a:chOff x="0" y="0"/>
                <a:chExt cx="653332" cy="275969"/>
              </a:xfrm>
            </p:grpSpPr>
            <p:sp>
              <p:nvSpPr>
                <p:cNvPr id="312" name="Rectangle"/>
                <p:cNvSpPr/>
                <p:nvPr/>
              </p:nvSpPr>
              <p:spPr>
                <a:xfrm>
                  <a:off x="0" y="-1"/>
                  <a:ext cx="653334" cy="275971"/>
                </a:xfrm>
                <a:prstGeom prst="rect">
                  <a:avLst/>
                </a:prstGeom>
                <a:solidFill>
                  <a:srgbClr val="89898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313" name="次级：RGB 137/137/137"/>
                <p:cNvSpPr txBox="1"/>
                <p:nvPr/>
              </p:nvSpPr>
              <p:spPr>
                <a:xfrm>
                  <a:off x="0" y="36383"/>
                  <a:ext cx="653334" cy="2032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次级：RGB 137/137/137</a:t>
                  </a:r>
                </a:p>
              </p:txBody>
            </p:sp>
          </p:grpSp>
          <p:grpSp>
            <p:nvGrpSpPr>
              <p:cNvPr id="317" name="矩形 19"/>
              <p:cNvGrpSpPr/>
              <p:nvPr/>
            </p:nvGrpSpPr>
            <p:grpSpPr>
              <a:xfrm>
                <a:off x="687856" y="-1"/>
                <a:ext cx="653334" cy="275970"/>
                <a:chOff x="0" y="0"/>
                <a:chExt cx="653332" cy="275969"/>
              </a:xfrm>
            </p:grpSpPr>
            <p:sp>
              <p:nvSpPr>
                <p:cNvPr id="315" name="Rectangle"/>
                <p:cNvSpPr/>
                <p:nvPr/>
              </p:nvSpPr>
              <p:spPr>
                <a:xfrm>
                  <a:off x="0" y="-1"/>
                  <a:ext cx="653334" cy="275971"/>
                </a:xfrm>
                <a:prstGeom prst="rect">
                  <a:avLst/>
                </a:prstGeom>
                <a:solidFill>
                  <a:srgbClr val="23181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316" name="正文…"/>
                <p:cNvSpPr txBox="1"/>
                <p:nvPr/>
              </p:nvSpPr>
              <p:spPr>
                <a:xfrm>
                  <a:off x="0" y="37837"/>
                  <a:ext cx="653334" cy="2002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正文</a:t>
                  </a:r>
                </a:p>
                <a:p>
                  <a:pPr algn="ctr">
                    <a:defRPr sz="7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RGB 35/24/21</a:t>
                  </a:r>
                </a:p>
              </p:txBody>
            </p:sp>
          </p:grpSp>
        </p:grpSp>
      </p:grpSp>
      <p:sp>
        <p:nvSpPr>
          <p:cNvPr id="320" name="文本框 3"/>
          <p:cNvSpPr txBox="1"/>
          <p:nvPr/>
        </p:nvSpPr>
        <p:spPr>
          <a:xfrm>
            <a:off x="991869" y="1514475"/>
            <a:ext cx="3118487" cy="66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>
                <a:solidFill>
                  <a:srgbClr val="FFFFFF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目录</a:t>
            </a:r>
          </a:p>
        </p:txBody>
      </p:sp>
      <p:sp>
        <p:nvSpPr>
          <p:cNvPr id="321" name="矩形 4"/>
          <p:cNvSpPr/>
          <p:nvPr/>
        </p:nvSpPr>
        <p:spPr>
          <a:xfrm>
            <a:off x="0" y="1755775"/>
            <a:ext cx="7245350" cy="3209925"/>
          </a:xfrm>
          <a:prstGeom prst="rect">
            <a:avLst/>
          </a:prstGeom>
          <a:solidFill>
            <a:srgbClr val="006FC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22" name="图片 9" descr="图片 9"/>
          <p:cNvPicPr>
            <a:picLocks noChangeAspect="1"/>
          </p:cNvPicPr>
          <p:nvPr/>
        </p:nvPicPr>
        <p:blipFill>
          <a:blip r:embed="rId2"/>
          <a:srcRect l="38741" t="18440" b="23323"/>
          <a:stretch>
            <a:fillRect/>
          </a:stretch>
        </p:blipFill>
        <p:spPr>
          <a:xfrm>
            <a:off x="7245349" y="1755775"/>
            <a:ext cx="4994951" cy="3209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图片 15" descr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331788"/>
            <a:ext cx="1363663" cy="354012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ext Box 15"/>
          <p:cNvSpPr txBox="1"/>
          <p:nvPr/>
        </p:nvSpPr>
        <p:spPr>
          <a:xfrm>
            <a:off x="413795" y="6416674"/>
            <a:ext cx="4028573" cy="20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9145" tIns="39145" rIns="39145" bIns="39145">
            <a:spAutoFit/>
          </a:bodyPr>
          <a:lstStyle>
            <a:lvl1pPr algn="just">
              <a:defRPr sz="9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SUZHOU TONGYUAN SOFTWARE&amp;CONTROL TECHNOLOGY CO.,LTD</a:t>
            </a:r>
          </a:p>
        </p:txBody>
      </p:sp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图片 9" descr="图片 9"/>
          <p:cNvPicPr>
            <a:picLocks noChangeAspect="1"/>
          </p:cNvPicPr>
          <p:nvPr/>
        </p:nvPicPr>
        <p:blipFill>
          <a:blip r:embed="rId2"/>
          <a:srcRect t="5530" b="7165"/>
          <a:stretch>
            <a:fillRect/>
          </a:stretch>
        </p:blipFill>
        <p:spPr>
          <a:xfrm>
            <a:off x="0" y="-1"/>
            <a:ext cx="12242800" cy="705644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Text Box 15"/>
          <p:cNvSpPr txBox="1"/>
          <p:nvPr/>
        </p:nvSpPr>
        <p:spPr>
          <a:xfrm>
            <a:off x="565560" y="6497954"/>
            <a:ext cx="4028573" cy="201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9145" tIns="39145" rIns="39145" bIns="39145">
            <a:spAutoFit/>
          </a:bodyPr>
          <a:lstStyle>
            <a:lvl1pPr algn="just">
              <a:defRPr sz="900">
                <a:solidFill>
                  <a:srgbClr val="FFFFFF">
                    <a:alpha val="68000"/>
                  </a:srgb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SUZHOU TONGYUAN SOFTWARE&amp;CONTROL TECHNOLOGY CO.,LTD</a:t>
            </a:r>
          </a:p>
        </p:txBody>
      </p:sp>
      <p:pic>
        <p:nvPicPr>
          <p:cNvPr id="334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349250"/>
            <a:ext cx="1706565" cy="457200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008380"/>
            <a:ext cx="12192000" cy="3767455"/>
          </a:xfrm>
          <a:prstGeom prst="rect">
            <a:avLst/>
          </a:prstGeom>
          <a:gradFill>
            <a:gsLst>
              <a:gs pos="0">
                <a:srgbClr val="1A83B4"/>
              </a:gs>
              <a:gs pos="100000">
                <a:srgbClr val="1571BC"/>
              </a:gs>
            </a:gsLst>
            <a:path path="circle">
              <a:fillToRect l="119636" t="37721" r="-19636" b="62278"/>
            </a:path>
          </a:gradFill>
          <a:ln>
            <a:solidFill>
              <a:srgbClr val="000000">
                <a:alpha val="0"/>
              </a:srgbClr>
            </a:solidFill>
          </a:ln>
        </p:spPr>
        <p:txBody>
          <a:bodyPr lIns="45718" tIns="45718" rIns="45718" bIns="45718"/>
          <a:lstStyle/>
          <a:p>
            <a:pPr>
              <a:defRPr sz="2500">
                <a:latin typeface="FrutigerNext LT BlackCn"/>
                <a:ea typeface="FrutigerNext LT BlackCn"/>
                <a:cs typeface="FrutigerNext LT BlackCn"/>
                <a:sym typeface="FrutigerNext LT BlackCn"/>
              </a:defRPr>
            </a:pPr>
            <a:endParaRPr/>
          </a:p>
        </p:txBody>
      </p:sp>
      <p:pic>
        <p:nvPicPr>
          <p:cNvPr id="3" name="图片 2" descr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3862" y="5138737"/>
            <a:ext cx="1184277" cy="120491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826683" y="769937"/>
            <a:ext cx="9753601" cy="1668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68" tIns="45668" rIns="45668" bIns="45668" anchor="ctr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68" tIns="45668" rIns="45668" bIns="45668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146EBE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146EBE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146EBE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146EBE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146EBE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146EBE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146EBE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146EBE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solidFill>
            <a:srgbClr val="146EBE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94004" marR="0" indent="-294004" algn="l" defTabSz="914400" rtl="0" latinLnBrk="0">
        <a:lnSpc>
          <a:spcPct val="14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294004" marR="0" indent="0" algn="l" defTabSz="914400" rtl="0" latinLnBrk="0">
        <a:lnSpc>
          <a:spcPct val="14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294004" marR="0" indent="0" algn="l" defTabSz="914400" rtl="0" latinLnBrk="0">
        <a:lnSpc>
          <a:spcPct val="14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294004" marR="0" indent="0" algn="l" defTabSz="914400" rtl="0" latinLnBrk="0">
        <a:lnSpc>
          <a:spcPct val="14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94004" marR="0" indent="0" algn="l" defTabSz="914400" rtl="0" latinLnBrk="0">
        <a:lnSpc>
          <a:spcPct val="14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94004" marR="0" indent="0" algn="l" defTabSz="914400" rtl="0" latinLnBrk="0">
        <a:lnSpc>
          <a:spcPct val="14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94004" marR="0" indent="0" algn="l" defTabSz="914400" rtl="0" latinLnBrk="0">
        <a:lnSpc>
          <a:spcPct val="14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294004" marR="0" indent="0" algn="l" defTabSz="914400" rtl="0" latinLnBrk="0">
        <a:lnSpc>
          <a:spcPct val="14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294004" marR="0" indent="0" algn="l" defTabSz="914400" rtl="0" latinLnBrk="0">
        <a:lnSpc>
          <a:spcPct val="14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julialang.org/blog/2017/01/moredots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gi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8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7.gif"/><Relationship Id="rId5" Type="http://schemas.openxmlformats.org/officeDocument/2006/relationships/image" Target="../media/image46.gif"/><Relationship Id="rId10" Type="http://schemas.openxmlformats.org/officeDocument/2006/relationships/hyperlink" Target="https://halide-lang.org/tutorials/tutorial_lesson_05_scheduling_1.html" TargetMode="External"/><Relationship Id="rId4" Type="http://schemas.openxmlformats.org/officeDocument/2006/relationships/image" Target="../media/image45.gif"/><Relationship Id="rId9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mindspore.cn/docs/en/r2.0/design/graph_fusion_engine.html" TargetMode="Externa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xla/xla" TargetMode="External"/><Relationship Id="rId2" Type="http://schemas.openxmlformats.org/officeDocument/2006/relationships/hyperlink" Target="https://halide-lang.org/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csail.mit.edu/jrk/jrkthesis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hyperlink" Target="http://people.csail.mit.edu/jrk/jrkthesis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 Box 7"/>
          <p:cNvSpPr txBox="1"/>
          <p:nvPr/>
        </p:nvSpPr>
        <p:spPr>
          <a:xfrm>
            <a:off x="599533" y="2178049"/>
            <a:ext cx="8019609" cy="817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9145" tIns="39145" rIns="39145" bIns="39145">
            <a:spAutoFit/>
          </a:bodyPr>
          <a:lstStyle>
            <a:lvl1pPr>
              <a:defRPr sz="4800">
                <a:solidFill>
                  <a:srgbClr val="FFFFFF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rPr lang="zh-CN" altLang="en-US" dirty="0"/>
              <a:t>高性能计算在</a:t>
            </a:r>
            <a:r>
              <a:rPr lang="en-US" altLang="zh-CN" dirty="0"/>
              <a:t>AI</a:t>
            </a:r>
            <a:r>
              <a:rPr lang="zh-CN" altLang="en-US" dirty="0"/>
              <a:t>中的应用</a:t>
            </a:r>
            <a:endParaRPr dirty="0"/>
          </a:p>
        </p:txBody>
      </p:sp>
      <p:sp>
        <p:nvSpPr>
          <p:cNvPr id="345" name="Text Box 7"/>
          <p:cNvSpPr txBox="1"/>
          <p:nvPr/>
        </p:nvSpPr>
        <p:spPr>
          <a:xfrm>
            <a:off x="599214" y="2995928"/>
            <a:ext cx="6259010" cy="383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9145" tIns="39145" rIns="39145" bIns="39145">
            <a:spAutoFit/>
          </a:bodyPr>
          <a:lstStyle>
            <a:lvl1pPr>
              <a:defRPr sz="2000">
                <a:solidFill>
                  <a:srgbClr val="FFFFFF">
                    <a:alpha val="49000"/>
                  </a:srgbClr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rPr lang="en-US" dirty="0">
                <a:latin typeface="+mj-ea"/>
                <a:ea typeface="+mj-ea"/>
              </a:rPr>
              <a:t>HPC for AI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46" name="Text Box 7"/>
          <p:cNvSpPr/>
          <p:nvPr/>
        </p:nvSpPr>
        <p:spPr>
          <a:xfrm>
            <a:off x="560387" y="1761957"/>
            <a:ext cx="5184778" cy="416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5" extrusionOk="0">
                <a:moveTo>
                  <a:pt x="1152" y="4651"/>
                </a:moveTo>
                <a:lnTo>
                  <a:pt x="1152" y="21315"/>
                </a:lnTo>
                <a:lnTo>
                  <a:pt x="826" y="21315"/>
                </a:lnTo>
                <a:lnTo>
                  <a:pt x="826" y="4651"/>
                </a:lnTo>
                <a:lnTo>
                  <a:pt x="0" y="4651"/>
                </a:lnTo>
                <a:lnTo>
                  <a:pt x="0" y="888"/>
                </a:lnTo>
                <a:lnTo>
                  <a:pt x="1983" y="888"/>
                </a:lnTo>
                <a:lnTo>
                  <a:pt x="1983" y="4651"/>
                </a:lnTo>
                <a:lnTo>
                  <a:pt x="1152" y="4651"/>
                </a:lnTo>
                <a:close/>
                <a:moveTo>
                  <a:pt x="3624" y="3820"/>
                </a:moveTo>
                <a:cubicBezTo>
                  <a:pt x="3366" y="3820"/>
                  <a:pt x="3139" y="5188"/>
                  <a:pt x="2960" y="7778"/>
                </a:cubicBezTo>
                <a:cubicBezTo>
                  <a:pt x="2770" y="10320"/>
                  <a:pt x="2674" y="14278"/>
                  <a:pt x="2678" y="18285"/>
                </a:cubicBezTo>
                <a:cubicBezTo>
                  <a:pt x="2678" y="19311"/>
                  <a:pt x="2690" y="21022"/>
                  <a:pt x="2694" y="21315"/>
                </a:cubicBezTo>
                <a:lnTo>
                  <a:pt x="2364" y="21315"/>
                </a:lnTo>
                <a:cubicBezTo>
                  <a:pt x="2356" y="20582"/>
                  <a:pt x="2348" y="18872"/>
                  <a:pt x="2352" y="18285"/>
                </a:cubicBezTo>
                <a:cubicBezTo>
                  <a:pt x="2317" y="7241"/>
                  <a:pt x="2944" y="-285"/>
                  <a:pt x="3624" y="8"/>
                </a:cubicBezTo>
                <a:cubicBezTo>
                  <a:pt x="4117" y="888"/>
                  <a:pt x="4701" y="253"/>
                  <a:pt x="4903" y="18285"/>
                </a:cubicBezTo>
                <a:cubicBezTo>
                  <a:pt x="4903" y="19311"/>
                  <a:pt x="4895" y="20875"/>
                  <a:pt x="4891" y="21315"/>
                </a:cubicBezTo>
                <a:lnTo>
                  <a:pt x="4558" y="21315"/>
                </a:lnTo>
                <a:cubicBezTo>
                  <a:pt x="4566" y="20729"/>
                  <a:pt x="4577" y="18920"/>
                  <a:pt x="4574" y="18285"/>
                </a:cubicBezTo>
                <a:cubicBezTo>
                  <a:pt x="4601" y="9635"/>
                  <a:pt x="4097" y="3527"/>
                  <a:pt x="3624" y="3820"/>
                </a:cubicBezTo>
                <a:close/>
                <a:moveTo>
                  <a:pt x="5849" y="8169"/>
                </a:moveTo>
                <a:lnTo>
                  <a:pt x="5849" y="21315"/>
                </a:lnTo>
                <a:lnTo>
                  <a:pt x="5519" y="21315"/>
                </a:lnTo>
                <a:lnTo>
                  <a:pt x="5519" y="888"/>
                </a:lnTo>
                <a:lnTo>
                  <a:pt x="5833" y="888"/>
                </a:lnTo>
                <a:lnTo>
                  <a:pt x="6942" y="21315"/>
                </a:lnTo>
                <a:lnTo>
                  <a:pt x="6564" y="21315"/>
                </a:lnTo>
                <a:lnTo>
                  <a:pt x="5849" y="8169"/>
                </a:lnTo>
                <a:close/>
                <a:moveTo>
                  <a:pt x="7327" y="21315"/>
                </a:moveTo>
                <a:lnTo>
                  <a:pt x="7327" y="888"/>
                </a:lnTo>
                <a:lnTo>
                  <a:pt x="7657" y="888"/>
                </a:lnTo>
                <a:lnTo>
                  <a:pt x="7657" y="21315"/>
                </a:lnTo>
                <a:lnTo>
                  <a:pt x="7327" y="21315"/>
                </a:lnTo>
                <a:close/>
                <a:moveTo>
                  <a:pt x="10379" y="21315"/>
                </a:moveTo>
                <a:lnTo>
                  <a:pt x="10379" y="20533"/>
                </a:lnTo>
                <a:lnTo>
                  <a:pt x="9457" y="20533"/>
                </a:lnTo>
                <a:lnTo>
                  <a:pt x="9457" y="16868"/>
                </a:lnTo>
                <a:lnTo>
                  <a:pt x="10713" y="16868"/>
                </a:lnTo>
                <a:lnTo>
                  <a:pt x="10713" y="21315"/>
                </a:lnTo>
                <a:lnTo>
                  <a:pt x="10379" y="21315"/>
                </a:lnTo>
                <a:close/>
                <a:moveTo>
                  <a:pt x="8281" y="21315"/>
                </a:moveTo>
                <a:cubicBezTo>
                  <a:pt x="8273" y="20386"/>
                  <a:pt x="8269" y="18920"/>
                  <a:pt x="8269" y="18090"/>
                </a:cubicBezTo>
                <a:cubicBezTo>
                  <a:pt x="8233" y="7143"/>
                  <a:pt x="8845" y="-236"/>
                  <a:pt x="9548" y="8"/>
                </a:cubicBezTo>
                <a:cubicBezTo>
                  <a:pt x="10125" y="-187"/>
                  <a:pt x="10581" y="4406"/>
                  <a:pt x="10681" y="11737"/>
                </a:cubicBezTo>
                <a:lnTo>
                  <a:pt x="10367" y="12079"/>
                </a:lnTo>
                <a:cubicBezTo>
                  <a:pt x="10248" y="6801"/>
                  <a:pt x="9886" y="3722"/>
                  <a:pt x="9548" y="3820"/>
                </a:cubicBezTo>
                <a:cubicBezTo>
                  <a:pt x="9008" y="3478"/>
                  <a:pt x="8575" y="9880"/>
                  <a:pt x="8591" y="18090"/>
                </a:cubicBezTo>
                <a:cubicBezTo>
                  <a:pt x="8591" y="19165"/>
                  <a:pt x="8603" y="20777"/>
                  <a:pt x="8607" y="21315"/>
                </a:cubicBezTo>
                <a:lnTo>
                  <a:pt x="8281" y="21315"/>
                </a:lnTo>
                <a:close/>
                <a:moveTo>
                  <a:pt x="12171" y="21315"/>
                </a:moveTo>
                <a:lnTo>
                  <a:pt x="12171" y="20777"/>
                </a:lnTo>
                <a:cubicBezTo>
                  <a:pt x="12016" y="17650"/>
                  <a:pt x="11829" y="13985"/>
                  <a:pt x="11670" y="10857"/>
                </a:cubicBezTo>
                <a:cubicBezTo>
                  <a:pt x="11499" y="7436"/>
                  <a:pt x="11313" y="3771"/>
                  <a:pt x="11170" y="888"/>
                </a:cubicBezTo>
                <a:lnTo>
                  <a:pt x="11543" y="888"/>
                </a:lnTo>
                <a:lnTo>
                  <a:pt x="12338" y="16330"/>
                </a:lnTo>
                <a:cubicBezTo>
                  <a:pt x="12469" y="13887"/>
                  <a:pt x="12616" y="11053"/>
                  <a:pt x="12735" y="8609"/>
                </a:cubicBezTo>
                <a:cubicBezTo>
                  <a:pt x="12870" y="5970"/>
                  <a:pt x="13017" y="3136"/>
                  <a:pt x="13132" y="888"/>
                </a:cubicBezTo>
                <a:lnTo>
                  <a:pt x="13506" y="888"/>
                </a:lnTo>
                <a:lnTo>
                  <a:pt x="12501" y="20777"/>
                </a:lnTo>
                <a:lnTo>
                  <a:pt x="12501" y="21315"/>
                </a:lnTo>
                <a:lnTo>
                  <a:pt x="12171" y="21315"/>
                </a:lnTo>
                <a:close/>
                <a:moveTo>
                  <a:pt x="13935" y="21315"/>
                </a:moveTo>
                <a:lnTo>
                  <a:pt x="13935" y="888"/>
                </a:lnTo>
                <a:lnTo>
                  <a:pt x="14265" y="888"/>
                </a:lnTo>
                <a:lnTo>
                  <a:pt x="14265" y="21315"/>
                </a:lnTo>
                <a:lnTo>
                  <a:pt x="13935" y="21315"/>
                </a:lnTo>
                <a:close/>
                <a:moveTo>
                  <a:pt x="15727" y="21315"/>
                </a:moveTo>
                <a:lnTo>
                  <a:pt x="15727" y="888"/>
                </a:lnTo>
                <a:lnTo>
                  <a:pt x="16049" y="888"/>
                </a:lnTo>
                <a:lnTo>
                  <a:pt x="16049" y="21315"/>
                </a:lnTo>
                <a:lnTo>
                  <a:pt x="15727" y="21315"/>
                </a:lnTo>
                <a:close/>
                <a:moveTo>
                  <a:pt x="16967" y="21315"/>
                </a:moveTo>
                <a:lnTo>
                  <a:pt x="17607" y="888"/>
                </a:lnTo>
                <a:lnTo>
                  <a:pt x="17925" y="888"/>
                </a:lnTo>
                <a:lnTo>
                  <a:pt x="18560" y="21315"/>
                </a:lnTo>
                <a:lnTo>
                  <a:pt x="18215" y="21315"/>
                </a:lnTo>
                <a:lnTo>
                  <a:pt x="17762" y="6557"/>
                </a:lnTo>
                <a:lnTo>
                  <a:pt x="17305" y="21315"/>
                </a:lnTo>
                <a:lnTo>
                  <a:pt x="16967" y="21315"/>
                </a:lnTo>
                <a:close/>
                <a:moveTo>
                  <a:pt x="19792" y="8169"/>
                </a:moveTo>
                <a:lnTo>
                  <a:pt x="19792" y="21315"/>
                </a:lnTo>
                <a:lnTo>
                  <a:pt x="19462" y="21315"/>
                </a:lnTo>
                <a:lnTo>
                  <a:pt x="19462" y="888"/>
                </a:lnTo>
                <a:lnTo>
                  <a:pt x="19776" y="888"/>
                </a:lnTo>
                <a:lnTo>
                  <a:pt x="20885" y="21315"/>
                </a:lnTo>
                <a:lnTo>
                  <a:pt x="20507" y="21315"/>
                </a:lnTo>
                <a:lnTo>
                  <a:pt x="19792" y="8169"/>
                </a:lnTo>
                <a:close/>
                <a:moveTo>
                  <a:pt x="21270" y="21315"/>
                </a:moveTo>
                <a:lnTo>
                  <a:pt x="21270" y="888"/>
                </a:lnTo>
                <a:lnTo>
                  <a:pt x="21600" y="888"/>
                </a:lnTo>
                <a:lnTo>
                  <a:pt x="21600" y="21315"/>
                </a:lnTo>
                <a:lnTo>
                  <a:pt x="21270" y="21315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4800">
                <a:solidFill>
                  <a:srgbClr val="FFFFFF">
                    <a:alpha val="20000"/>
                  </a:srgbClr>
                </a:solidFill>
                <a:latin typeface="黑体"/>
                <a:ea typeface="黑体"/>
                <a:cs typeface="黑体"/>
                <a:sym typeface="黑体"/>
              </a:defRPr>
            </a:pPr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061F080-2296-406D-148E-32DB6786B6D0}"/>
              </a:ext>
            </a:extLst>
          </p:cNvPr>
          <p:cNvSpPr txBox="1"/>
          <p:nvPr/>
        </p:nvSpPr>
        <p:spPr>
          <a:xfrm>
            <a:off x="599214" y="5465748"/>
            <a:ext cx="78482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陈久宁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EC26C6-C83D-5C56-0AD9-AFEB0CBCB858}"/>
              </a:ext>
            </a:extLst>
          </p:cNvPr>
          <p:cNvSpPr txBox="1"/>
          <p:nvPr/>
        </p:nvSpPr>
        <p:spPr>
          <a:xfrm>
            <a:off x="560387" y="5855626"/>
            <a:ext cx="148707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</a:rPr>
              <a:t>2024/11/1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性能评价指标</a:t>
            </a:r>
            <a:r>
              <a:rPr lang="en-US" altLang="zh-CN" dirty="0"/>
              <a:t> FLOPS (Float-Point Operations Per Second) 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364" name="如何在保证 Julia 代码可执行的前提下，安全地分发 Julia 代码？"/>
          <p:cNvSpPr txBox="1"/>
          <p:nvPr/>
        </p:nvSpPr>
        <p:spPr>
          <a:xfrm>
            <a:off x="575952" y="609480"/>
            <a:ext cx="736194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假设我们使用的是现代 </a:t>
            </a:r>
            <a:r>
              <a:rPr lang="en-US" altLang="zh-CN" dirty="0"/>
              <a:t>3 GHz </a:t>
            </a:r>
            <a:r>
              <a:rPr lang="zh-CN" altLang="en-US" dirty="0"/>
              <a:t>的</a:t>
            </a:r>
            <a:r>
              <a:rPr lang="en-US" altLang="zh-CN" dirty="0"/>
              <a:t>6</a:t>
            </a:r>
            <a:r>
              <a:rPr lang="zh-CN" altLang="en-US" dirty="0"/>
              <a:t>核</a:t>
            </a:r>
            <a:r>
              <a:rPr lang="en-US" altLang="zh-CN" dirty="0"/>
              <a:t>12</a:t>
            </a:r>
            <a:r>
              <a:rPr lang="zh-CN" altLang="en-US" dirty="0"/>
              <a:t>线程的 </a:t>
            </a:r>
            <a:r>
              <a:rPr lang="en-US" altLang="zh-CN" dirty="0"/>
              <a:t>Intel CPU</a:t>
            </a:r>
            <a:r>
              <a:rPr lang="zh-CN" altLang="en-US" dirty="0"/>
              <a:t>，理论 </a:t>
            </a:r>
            <a:r>
              <a:rPr lang="en-US" altLang="zh-CN" dirty="0"/>
              <a:t>GFLOPS </a:t>
            </a:r>
            <a:r>
              <a:rPr lang="zh-CN" altLang="en-US" dirty="0"/>
              <a:t>为 </a:t>
            </a:r>
            <a:r>
              <a:rPr lang="en-US" altLang="zh-CN" dirty="0"/>
              <a:t>144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39401C1-2F14-3762-F78F-FA6E91E27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133166"/>
              </p:ext>
            </p:extLst>
          </p:nvPr>
        </p:nvGraphicFramePr>
        <p:xfrm>
          <a:off x="1895522" y="1668185"/>
          <a:ext cx="812800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982982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836859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119130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88434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代码版本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计算时间</a:t>
                      </a:r>
                      <a:r>
                        <a:rPr lang="en-US" altLang="zh-CN" b="1" dirty="0"/>
                        <a:t>(s)</a:t>
                      </a:r>
                      <a:endParaRPr lang="zh-CN" alt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有效 </a:t>
                      </a:r>
                      <a:r>
                        <a:rPr lang="en-US" altLang="zh-CN" b="1" dirty="0"/>
                        <a:t>GFLOPS</a:t>
                      </a:r>
                      <a:endParaRPr lang="zh-CN" alt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硬件利用率 </a:t>
                      </a:r>
                      <a:r>
                        <a:rPr lang="en-US" altLang="zh-CN" b="1" dirty="0"/>
                        <a:t>(%)</a:t>
                      </a:r>
                      <a:endParaRPr lang="zh-CN" alt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679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Naive Python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21041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0.00653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0.00453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527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Naive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MATLAB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819.68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2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Naive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732.7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0.131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897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Naive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Julia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394.227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0.242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72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MKL</a:t>
                      </a:r>
                      <a:r>
                        <a:rPr lang="zh-CN" altLang="en-US" dirty="0"/>
                        <a:t>（单线程）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58.987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40.96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9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MKL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6 </a:t>
                      </a:r>
                      <a:r>
                        <a:rPr lang="zh-CN" altLang="en-US" dirty="0"/>
                        <a:t>线程）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118.182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82.07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17591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1E1D4C69-3364-3B15-528A-1120AD761241}"/>
              </a:ext>
            </a:extLst>
          </p:cNvPr>
          <p:cNvSpPr txBox="1"/>
          <p:nvPr/>
        </p:nvSpPr>
        <p:spPr>
          <a:xfrm>
            <a:off x="2218436" y="4658676"/>
            <a:ext cx="748217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高性能计算的核心目标：</a:t>
            </a:r>
            <a:r>
              <a:rPr lang="en-US" altLang="zh-CN" dirty="0"/>
              <a:t>1</a:t>
            </a:r>
            <a:r>
              <a:rPr lang="zh-CN" altLang="en-US" dirty="0"/>
              <a:t>）提升硬件指标性能；</a:t>
            </a:r>
            <a:r>
              <a:rPr lang="en-US" altLang="zh-CN" dirty="0"/>
              <a:t>2</a:t>
            </a:r>
            <a:r>
              <a:rPr lang="zh-CN" altLang="en-US" dirty="0"/>
              <a:t>）提升硬件有效利用率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1A4B6D6-379B-7012-4045-95A828911D9F}"/>
              </a:ext>
            </a:extLst>
          </p:cNvPr>
          <p:cNvGrpSpPr/>
          <p:nvPr/>
        </p:nvGrpSpPr>
        <p:grpSpPr>
          <a:xfrm>
            <a:off x="5531066" y="5028004"/>
            <a:ext cx="2248158" cy="838059"/>
            <a:chOff x="5531066" y="5028004"/>
            <a:chExt cx="2248158" cy="83805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B4EB418-6A20-9280-7B2E-19569D9990E5}"/>
                </a:ext>
              </a:extLst>
            </p:cNvPr>
            <p:cNvSpPr txBox="1"/>
            <p:nvPr/>
          </p:nvSpPr>
          <p:spPr>
            <a:xfrm>
              <a:off x="5531066" y="5496735"/>
              <a:ext cx="147732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solidFill>
                    <a:srgbClr val="FF0000"/>
                  </a:solidFill>
                </a:rPr>
                <a:t>开发者关心的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5D5EE95E-82D5-FA03-5493-832D8B38CDE8}"/>
                </a:ext>
              </a:extLst>
            </p:cNvPr>
            <p:cNvCxnSpPr/>
            <p:nvPr/>
          </p:nvCxnSpPr>
          <p:spPr>
            <a:xfrm flipV="1">
              <a:off x="7083188" y="5028004"/>
              <a:ext cx="696036" cy="615345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9FA32330-6C7B-2BBE-9C74-F135DDEEEFE0}"/>
              </a:ext>
            </a:extLst>
          </p:cNvPr>
          <p:cNvSpPr txBox="1"/>
          <p:nvPr/>
        </p:nvSpPr>
        <p:spPr>
          <a:xfrm>
            <a:off x="0" y="6296844"/>
            <a:ext cx="4221664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chemeClr val="tx1"/>
                </a:solidFill>
              </a:rPr>
              <a:t>实际测试的设备是 </a:t>
            </a:r>
            <a:r>
              <a:rPr lang="en-US" altLang="zh-CN" sz="1200" dirty="0">
                <a:solidFill>
                  <a:schemeClr val="tx1"/>
                </a:solidFill>
              </a:rPr>
              <a:t>2.3 GHz Intel i7-12700H (14</a:t>
            </a:r>
            <a:r>
              <a:rPr lang="zh-CN" altLang="en-US" sz="1200" dirty="0">
                <a:solidFill>
                  <a:schemeClr val="tx1"/>
                </a:solidFill>
              </a:rPr>
              <a:t> 核 </a:t>
            </a:r>
            <a:r>
              <a:rPr lang="en-US" altLang="zh-CN" sz="1200" dirty="0">
                <a:solidFill>
                  <a:schemeClr val="tx1"/>
                </a:solidFill>
              </a:rPr>
              <a:t>20 </a:t>
            </a:r>
            <a:r>
              <a:rPr lang="zh-CN" altLang="en-US" sz="1200" dirty="0">
                <a:solidFill>
                  <a:schemeClr val="tx1"/>
                </a:solidFill>
              </a:rPr>
              <a:t>线程</a:t>
            </a:r>
            <a:r>
              <a:rPr lang="en-US" altLang="zh-CN" sz="1200" dirty="0">
                <a:solidFill>
                  <a:schemeClr val="tx1"/>
                </a:solidFill>
              </a:rPr>
              <a:t>)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17449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不是所有高级语言都是针对性能设计的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364" name="如何在保证 Julia 代码可执行的前提下，安全地分发 Julia 代码？"/>
          <p:cNvSpPr txBox="1"/>
          <p:nvPr/>
        </p:nvSpPr>
        <p:spPr>
          <a:xfrm>
            <a:off x="575952" y="609480"/>
            <a:ext cx="8663586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Python</a:t>
            </a:r>
            <a:r>
              <a:rPr lang="zh-CN" altLang="en-US" dirty="0"/>
              <a:t>、</a:t>
            </a:r>
            <a:r>
              <a:rPr lang="en-US" altLang="zh-CN" dirty="0"/>
              <a:t>MATLAB</a:t>
            </a:r>
            <a:r>
              <a:rPr lang="zh-CN" altLang="en-US" dirty="0"/>
              <a:t> 这类高级语言，虽然符合工程师的使用习惯，但是它们的抽象存在性能代价</a:t>
            </a:r>
            <a:endParaRPr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191519-0F9E-1F5F-BA8F-1E54A6DAD218}"/>
              </a:ext>
            </a:extLst>
          </p:cNvPr>
          <p:cNvSpPr txBox="1"/>
          <p:nvPr/>
        </p:nvSpPr>
        <p:spPr>
          <a:xfrm>
            <a:off x="1009603" y="3128749"/>
            <a:ext cx="4287103" cy="249299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aik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bkj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aik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bkj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cij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float_mul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aik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bkj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...</a:t>
            </a: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c[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cij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9AE673-30D6-F462-BDBC-0823F82480A1}"/>
              </a:ext>
            </a:extLst>
          </p:cNvPr>
          <p:cNvSpPr txBox="1"/>
          <p:nvPr/>
        </p:nvSpPr>
        <p:spPr>
          <a:xfrm>
            <a:off x="1009603" y="1602435"/>
            <a:ext cx="3638835" cy="83099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+= </a:t>
            </a:r>
            <a:r>
              <a:rPr lang="en-US" altLang="zh-CN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* </a:t>
            </a:r>
            <a:r>
              <a:rPr lang="en-US" altLang="zh-CN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097DEB-CAC9-4591-6A5F-98D2EF7B8D58}"/>
              </a:ext>
            </a:extLst>
          </p:cNvPr>
          <p:cNvSpPr txBox="1"/>
          <p:nvPr/>
        </p:nvSpPr>
        <p:spPr>
          <a:xfrm>
            <a:off x="1009603" y="1125429"/>
            <a:ext cx="247920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r>
              <a:rPr lang="zh-CN" altLang="en-US" dirty="0"/>
              <a:t>看似简单的 </a:t>
            </a:r>
            <a:r>
              <a:rPr lang="en-US" altLang="zh-CN" dirty="0"/>
              <a:t>Python </a:t>
            </a:r>
            <a:r>
              <a:rPr lang="zh-CN" altLang="en-US" dirty="0"/>
              <a:t>代码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95A64C-5538-F1B8-AC2D-C94989A62439}"/>
              </a:ext>
            </a:extLst>
          </p:cNvPr>
          <p:cNvSpPr txBox="1"/>
          <p:nvPr/>
        </p:nvSpPr>
        <p:spPr>
          <a:xfrm>
            <a:off x="943416" y="2716743"/>
            <a:ext cx="277559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背后其实要做更多事情</a:t>
            </a:r>
            <a:endParaRPr lang="en-US" altLang="zh-CN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0AE17B5-6D93-62B7-0F6A-FD29840F76BB}"/>
              </a:ext>
            </a:extLst>
          </p:cNvPr>
          <p:cNvGrpSpPr/>
          <p:nvPr/>
        </p:nvGrpSpPr>
        <p:grpSpPr>
          <a:xfrm>
            <a:off x="2033517" y="3691718"/>
            <a:ext cx="4351536" cy="750627"/>
            <a:chOff x="2033517" y="3691718"/>
            <a:chExt cx="4351536" cy="75062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B92D7E9-DDC1-63B9-810E-F3D7E24F172E}"/>
                </a:ext>
              </a:extLst>
            </p:cNvPr>
            <p:cNvSpPr/>
            <p:nvPr/>
          </p:nvSpPr>
          <p:spPr>
            <a:xfrm>
              <a:off x="2033517" y="3691718"/>
              <a:ext cx="3002508" cy="750627"/>
            </a:xfrm>
            <a:prstGeom prst="rect">
              <a:avLst/>
            </a:prstGeom>
            <a:solidFill>
              <a:srgbClr val="00B0F0">
                <a:alpha val="14902"/>
              </a:srgb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5F85B46-0447-A774-0132-797EBB83AE5F}"/>
                </a:ext>
              </a:extLst>
            </p:cNvPr>
            <p:cNvSpPr txBox="1"/>
            <p:nvPr/>
          </p:nvSpPr>
          <p:spPr>
            <a:xfrm>
              <a:off x="5369394" y="3802760"/>
              <a:ext cx="1015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边界检查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418EF1F-F54A-27C0-D402-F1EAA1153917}"/>
              </a:ext>
            </a:extLst>
          </p:cNvPr>
          <p:cNvGrpSpPr/>
          <p:nvPr/>
        </p:nvGrpSpPr>
        <p:grpSpPr>
          <a:xfrm>
            <a:off x="2028070" y="4442345"/>
            <a:ext cx="5511145" cy="825691"/>
            <a:chOff x="2028070" y="4442345"/>
            <a:chExt cx="5511145" cy="82569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00A3AAF-7EAD-894C-AE9D-1649CD144CE0}"/>
                </a:ext>
              </a:extLst>
            </p:cNvPr>
            <p:cNvSpPr/>
            <p:nvPr/>
          </p:nvSpPr>
          <p:spPr>
            <a:xfrm>
              <a:off x="2028070" y="4442345"/>
              <a:ext cx="3002508" cy="825691"/>
            </a:xfrm>
            <a:prstGeom prst="rect">
              <a:avLst/>
            </a:prstGeom>
            <a:solidFill>
              <a:srgbClr val="F08300">
                <a:alpha val="14902"/>
              </a:srgb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C5654BA-FC39-C392-EF1B-0E02258A4B32}"/>
                </a:ext>
              </a:extLst>
            </p:cNvPr>
            <p:cNvSpPr txBox="1"/>
            <p:nvPr/>
          </p:nvSpPr>
          <p:spPr>
            <a:xfrm>
              <a:off x="5369394" y="4717160"/>
              <a:ext cx="216982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类型检查与动态派发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42778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常见运算的 </a:t>
            </a:r>
            <a:r>
              <a:rPr lang="en-US" altLang="zh-CN" dirty="0"/>
              <a:t>CPU </a:t>
            </a:r>
            <a:r>
              <a:rPr lang="zh-CN" altLang="en-US" dirty="0"/>
              <a:t>开销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pic>
        <p:nvPicPr>
          <p:cNvPr id="2050" name="Picture 2" descr="Operation costs in CPU clock cycles on x86/x64 Platform">
            <a:extLst>
              <a:ext uri="{FF2B5EF4-FFF2-40B4-BE49-F238E27FC236}">
                <a16:creationId xmlns:a16="http://schemas.microsoft.com/office/drawing/2014/main" id="{A1060129-61E6-6000-B458-A66D0B352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44" y="533122"/>
            <a:ext cx="6918384" cy="57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8FC5187-E1E1-176A-6B0E-C1065FE7F3FE}"/>
              </a:ext>
            </a:extLst>
          </p:cNvPr>
          <p:cNvSpPr txBox="1"/>
          <p:nvPr/>
        </p:nvSpPr>
        <p:spPr>
          <a:xfrm>
            <a:off x="7465325" y="1999397"/>
            <a:ext cx="3612523" cy="1384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400" dirty="0"/>
              <a:t>条件判断比你想象的要慢得多</a:t>
            </a:r>
            <a:endParaRPr lang="en-US" altLang="zh-CN" sz="1400" dirty="0"/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400" dirty="0"/>
              <a:t>寄存器、缓存、内存的读取速度是不同的</a:t>
            </a:r>
            <a:endParaRPr lang="en-US" altLang="zh-CN" sz="1400" dirty="0"/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400" dirty="0"/>
              <a:t>除法比加法和乘法都要慢</a:t>
            </a:r>
            <a:endParaRPr lang="en-US" altLang="zh-CN" sz="1400" dirty="0"/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400" dirty="0"/>
              <a:t>函数调用是有开销的</a:t>
            </a:r>
            <a:endParaRPr lang="en-US" altLang="zh-CN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614966-6843-4AE1-3C41-B87F94DCFE18}"/>
              </a:ext>
            </a:extLst>
          </p:cNvPr>
          <p:cNvSpPr txBox="1"/>
          <p:nvPr/>
        </p:nvSpPr>
        <p:spPr>
          <a:xfrm>
            <a:off x="7465325" y="1467134"/>
            <a:ext cx="112947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Key Points: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0AFB07-86C9-27B6-0612-C8E5EB56D09E}"/>
              </a:ext>
            </a:extLst>
          </p:cNvPr>
          <p:cNvSpPr txBox="1"/>
          <p:nvPr/>
        </p:nvSpPr>
        <p:spPr>
          <a:xfrm>
            <a:off x="0" y="6340406"/>
            <a:ext cx="818524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 dirty="0"/>
              <a:t>http://ithare.com/infographics-operation-costs-in-cpu-clock-cycles/</a:t>
            </a:r>
          </a:p>
        </p:txBody>
      </p:sp>
    </p:spTree>
    <p:extLst>
      <p:ext uri="{BB962C8B-B14F-4D97-AF65-F5344CB8AC3E}">
        <p14:creationId xmlns:p14="http://schemas.microsoft.com/office/powerpoint/2010/main" val="229554233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边界检查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2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85240683-4FC0-AAE9-87FD-774CBC9FBBCD}"/>
              </a:ext>
            </a:extLst>
          </p:cNvPr>
          <p:cNvSpPr txBox="1"/>
          <p:nvPr/>
        </p:nvSpPr>
        <p:spPr>
          <a:xfrm>
            <a:off x="575952" y="609480"/>
            <a:ext cx="935448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大部分高级语言会对取下标操作开启边界检查 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] </a:t>
            </a:r>
            <a:r>
              <a:rPr lang="zh-CN" altLang="en-US" dirty="0"/>
              <a:t>来避免程序异常，但在很多情况下，我们可以禁用它</a:t>
            </a:r>
            <a:endParaRPr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754FD72-6A02-039F-AC73-3666984C8DB4}"/>
              </a:ext>
            </a:extLst>
          </p:cNvPr>
          <p:cNvGrpSpPr/>
          <p:nvPr/>
        </p:nvGrpSpPr>
        <p:grpSpPr>
          <a:xfrm>
            <a:off x="2182954" y="2215023"/>
            <a:ext cx="6031294" cy="1200329"/>
            <a:chOff x="649287" y="2152766"/>
            <a:chExt cx="6031294" cy="120032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6993C74-EE36-A6AC-8D16-CF8A2E62A2C5}"/>
                </a:ext>
              </a:extLst>
            </p:cNvPr>
            <p:cNvGrpSpPr/>
            <p:nvPr/>
          </p:nvGrpSpPr>
          <p:grpSpPr>
            <a:xfrm>
              <a:off x="649287" y="2152766"/>
              <a:ext cx="2837716" cy="1200329"/>
              <a:chOff x="649287" y="1681919"/>
              <a:chExt cx="2837716" cy="1200329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9978E1C-24FC-4880-EB3B-49002E172450}"/>
                  </a:ext>
                </a:extLst>
              </p:cNvPr>
              <p:cNvSpPr txBox="1"/>
              <p:nvPr/>
            </p:nvSpPr>
            <p:spPr>
              <a:xfrm>
                <a:off x="649287" y="1681919"/>
                <a:ext cx="2837716" cy="1200329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N = </a:t>
                </a:r>
                <a:r>
                  <a:rPr lang="en-US" altLang="zh-CN" sz="1200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1024</a:t>
                </a:r>
                <a:endPara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X = </a:t>
                </a:r>
                <a:r>
                  <a:rPr lang="en-US" altLang="zh-CN" sz="1200" b="0" dirty="0">
                    <a:solidFill>
                      <a:srgbClr val="795E26"/>
                    </a:solidFill>
                    <a:effectLst/>
                    <a:latin typeface="Consolas" panose="020B0609020204030204" pitchFamily="49" charset="0"/>
                  </a:rPr>
                  <a:t>zeros</a:t>
                </a: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(N)</a:t>
                </a:r>
              </a:p>
              <a:p>
                <a:br>
                  <a:rPr lang="en-US" altLang="zh-CN" sz="12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</a:br>
                <a:r>
                  <a:rPr lang="en-US" altLang="zh-CN" sz="1200" b="0" dirty="0">
                    <a:solidFill>
                      <a:srgbClr val="AF00DB"/>
                    </a:solidFill>
                    <a:effectLst/>
                    <a:latin typeface="Consolas" panose="020B0609020204030204" pitchFamily="49" charset="0"/>
                  </a:rPr>
                  <a:t>for</a:t>
                </a: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zh-CN" sz="12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in </a:t>
                </a:r>
                <a:r>
                  <a:rPr lang="en-US" altLang="zh-CN" sz="1200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1</a:t>
                </a: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:N</a:t>
                </a:r>
                <a:br>
                  <a:rPr lang="en-US" altLang="zh-CN" sz="12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</a:b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   X[</a:t>
                </a:r>
                <a:r>
                  <a:rPr lang="en-US" altLang="zh-CN" sz="12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 = </a:t>
                </a:r>
                <a:r>
                  <a:rPr lang="en-US" altLang="zh-CN" sz="12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* </a:t>
                </a:r>
                <a:r>
                  <a:rPr lang="en-US" altLang="zh-CN" sz="1200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2</a:t>
                </a:r>
                <a:endPara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zh-CN" sz="1200" b="0" dirty="0">
                    <a:solidFill>
                      <a:srgbClr val="AF00DB"/>
                    </a:solidFill>
                    <a:effectLst/>
                    <a:latin typeface="Consolas" panose="020B0609020204030204" pitchFamily="49" charset="0"/>
                  </a:rPr>
                  <a:t>end</a:t>
                </a:r>
                <a:endPara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2348905-BAE3-216A-C525-7BA1F082DBA5}"/>
                  </a:ext>
                </a:extLst>
              </p:cNvPr>
              <p:cNvSpPr/>
              <p:nvPr/>
            </p:nvSpPr>
            <p:spPr>
              <a:xfrm>
                <a:off x="1009934" y="2436125"/>
                <a:ext cx="1255594" cy="206444"/>
              </a:xfrm>
              <a:prstGeom prst="rect">
                <a:avLst/>
              </a:prstGeom>
              <a:solidFill>
                <a:srgbClr val="F08300">
                  <a:alpha val="20000"/>
                </a:srgbClr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9EFDD60-AD8D-66CF-4B20-63A423770426}"/>
                </a:ext>
              </a:extLst>
            </p:cNvPr>
            <p:cNvGrpSpPr/>
            <p:nvPr/>
          </p:nvGrpSpPr>
          <p:grpSpPr>
            <a:xfrm>
              <a:off x="4215453" y="2223005"/>
              <a:ext cx="2465128" cy="1059850"/>
              <a:chOff x="3396586" y="1681919"/>
              <a:chExt cx="2465128" cy="105985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40606FF-4602-0EA2-0396-E8C438FD17EC}"/>
                  </a:ext>
                </a:extLst>
              </p:cNvPr>
              <p:cNvSpPr txBox="1"/>
              <p:nvPr/>
            </p:nvSpPr>
            <p:spPr>
              <a:xfrm>
                <a:off x="3396586" y="1726106"/>
                <a:ext cx="2465128" cy="1015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altLang="zh-CN" sz="1200" b="0" dirty="0">
                    <a:solidFill>
                      <a:srgbClr val="AF00DB"/>
                    </a:solidFill>
                    <a:effectLst/>
                    <a:latin typeface="Consolas" panose="020B0609020204030204" pitchFamily="49" charset="0"/>
                  </a:rPr>
                  <a:t>if</a:t>
                </a: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zh-CN" sz="12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&gt;= </a:t>
                </a:r>
                <a:r>
                  <a:rPr lang="en-US" altLang="zh-CN" sz="1200" b="0" dirty="0">
                    <a:solidFill>
                      <a:srgbClr val="795E26"/>
                    </a:solidFill>
                    <a:effectLst/>
                    <a:latin typeface="Consolas" panose="020B0609020204030204" pitchFamily="49" charset="0"/>
                  </a:rPr>
                  <a:t>length</a:t>
                </a: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(X) || </a:t>
                </a:r>
                <a:r>
                  <a:rPr lang="en-US" altLang="zh-CN" sz="12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 &lt; </a:t>
                </a:r>
                <a:r>
                  <a:rPr lang="en-US" altLang="zh-CN" sz="1200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0</a:t>
                </a:r>
                <a:endPara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altLang="zh-CN" sz="1200" b="0" dirty="0">
                    <a:solidFill>
                      <a:srgbClr val="795E26"/>
                    </a:solidFill>
                    <a:effectLst/>
                    <a:latin typeface="Consolas" panose="020B0609020204030204" pitchFamily="49" charset="0"/>
                  </a:rPr>
                  <a:t>error</a:t>
                </a: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(...)</a:t>
                </a:r>
              </a:p>
              <a:p>
                <a:r>
                  <a:rPr lang="en-US" altLang="zh-CN" sz="1200" b="0" dirty="0">
                    <a:solidFill>
                      <a:srgbClr val="AF00DB"/>
                    </a:solidFill>
                    <a:effectLst/>
                    <a:latin typeface="Consolas" panose="020B0609020204030204" pitchFamily="49" charset="0"/>
                  </a:rPr>
                  <a:t>end</a:t>
                </a:r>
              </a:p>
              <a:p>
                <a:endPara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altLang="zh-CN" sz="1200" b="0" dirty="0" err="1">
                    <a:solidFill>
                      <a:srgbClr val="795E26"/>
                    </a:solidFill>
                    <a:effectLst/>
                    <a:latin typeface="Consolas" panose="020B0609020204030204" pitchFamily="49" charset="0"/>
                  </a:rPr>
                  <a:t>setindex</a:t>
                </a:r>
                <a:r>
                  <a:rPr lang="en-US" altLang="zh-CN" sz="1200" b="0" dirty="0">
                    <a:solidFill>
                      <a:srgbClr val="795E26"/>
                    </a:solidFill>
                    <a:effectLst/>
                    <a:latin typeface="Consolas" panose="020B0609020204030204" pitchFamily="49" charset="0"/>
                  </a:rPr>
                  <a:t>!</a:t>
                </a: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(X, </a:t>
                </a:r>
                <a:r>
                  <a:rPr lang="en-US" altLang="zh-CN" sz="12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, </a:t>
                </a:r>
                <a:r>
                  <a:rPr lang="en-US" altLang="zh-CN" sz="12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*</a:t>
                </a:r>
                <a:r>
                  <a:rPr lang="en-US" altLang="zh-CN" sz="1200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2</a:t>
                </a:r>
                <a:r>
                  <a:rPr lang="en-US" altLang="zh-CN" sz="12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C753842-DE00-E93A-CE21-8E0F88B36C1C}"/>
                  </a:ext>
                </a:extLst>
              </p:cNvPr>
              <p:cNvSpPr/>
              <p:nvPr/>
            </p:nvSpPr>
            <p:spPr>
              <a:xfrm>
                <a:off x="3396586" y="1681919"/>
                <a:ext cx="2465127" cy="1059850"/>
              </a:xfrm>
              <a:prstGeom prst="rect">
                <a:avLst/>
              </a:prstGeom>
              <a:solidFill>
                <a:srgbClr val="F08300">
                  <a:alpha val="20000"/>
                </a:srgbClr>
              </a:solidFill>
              <a:ln w="127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CD634509-7308-FB5F-EFBA-AA86E4B99D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5528" y="2223005"/>
              <a:ext cx="1949924" cy="683967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9A76084-0E44-F4F1-16F5-6716AAE6D7BB}"/>
                </a:ext>
              </a:extLst>
            </p:cNvPr>
            <p:cNvCxnSpPr>
              <a:cxnSpLocks/>
            </p:cNvCxnSpPr>
            <p:nvPr/>
          </p:nvCxnSpPr>
          <p:spPr>
            <a:xfrm>
              <a:off x="2265528" y="3113416"/>
              <a:ext cx="1949924" cy="169439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14E12C1-79D6-3B83-3E8E-376069CB55D1}"/>
              </a:ext>
            </a:extLst>
          </p:cNvPr>
          <p:cNvSpPr txBox="1"/>
          <p:nvPr/>
        </p:nvSpPr>
        <p:spPr>
          <a:xfrm>
            <a:off x="8268837" y="2329449"/>
            <a:ext cx="2203124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边界检查的 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if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判断比 </a:t>
            </a:r>
            <a:r>
              <a:rPr kumimoji="0" lang="en-US" altLang="zh-CN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*2 </a:t>
            </a:r>
            <a:r>
              <a:rPr lang="zh-CN" altLang="en-US" sz="1400" dirty="0"/>
              <a:t>以及内存赋值都要贵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F9A87BB-7B1A-7F8E-6FDC-5360AC6AC501}"/>
              </a:ext>
            </a:extLst>
          </p:cNvPr>
          <p:cNvSpPr txBox="1"/>
          <p:nvPr/>
        </p:nvSpPr>
        <p:spPr>
          <a:xfrm>
            <a:off x="2182954" y="1800115"/>
            <a:ext cx="147732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我们写的代码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F7C30AC-AD2E-444E-8B5C-54FD28875B83}"/>
              </a:ext>
            </a:extLst>
          </p:cNvPr>
          <p:cNvSpPr txBox="1"/>
          <p:nvPr/>
        </p:nvSpPr>
        <p:spPr>
          <a:xfrm>
            <a:off x="5821339" y="1805550"/>
            <a:ext cx="171456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背后实际运行的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84798CE-DCEE-F3C5-A9CA-E05ABD076B53}"/>
              </a:ext>
            </a:extLst>
          </p:cNvPr>
          <p:cNvSpPr txBox="1"/>
          <p:nvPr/>
        </p:nvSpPr>
        <p:spPr>
          <a:xfrm>
            <a:off x="1626501" y="4306461"/>
            <a:ext cx="7955059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如果 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for 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循环迭代已经限制 </a:t>
            </a:r>
            <a:r>
              <a:rPr lang="en-US" altLang="zh-CN" sz="1600" dirty="0" err="1"/>
              <a:t>i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是在一个有效范围内使用的话，其实没必要进行如此的检查</a:t>
            </a:r>
          </a:p>
        </p:txBody>
      </p:sp>
    </p:spTree>
    <p:extLst>
      <p:ext uri="{BB962C8B-B14F-4D97-AF65-F5344CB8AC3E}">
        <p14:creationId xmlns:p14="http://schemas.microsoft.com/office/powerpoint/2010/main" val="65069710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边界检查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2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85240683-4FC0-AAE9-87FD-774CBC9FBBCD}"/>
              </a:ext>
            </a:extLst>
          </p:cNvPr>
          <p:cNvSpPr txBox="1"/>
          <p:nvPr/>
        </p:nvSpPr>
        <p:spPr>
          <a:xfrm>
            <a:off x="575952" y="609480"/>
            <a:ext cx="1733804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例：局部均值计算</a:t>
            </a:r>
            <a:endParaRPr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80F270-73B0-763E-0F5D-E395BF269A49}"/>
              </a:ext>
            </a:extLst>
          </p:cNvPr>
          <p:cNvSpPr txBox="1"/>
          <p:nvPr/>
        </p:nvSpPr>
        <p:spPr>
          <a:xfrm>
            <a:off x="636165" y="1043241"/>
            <a:ext cx="2888208" cy="286232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local_mean_v1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r=</a:t>
            </a:r>
            <a:r>
              <a:rPr lang="pt-BR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 =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(A)</a:t>
            </a: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 =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(N)</a:t>
            </a:r>
          </a:p>
          <a:p>
            <a:b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in </a:t>
            </a:r>
            <a:r>
              <a:rPr lang="pt-BR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:N</a:t>
            </a: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 =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 - r)</a:t>
            </a: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e =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i + r)</a:t>
            </a: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S[i] =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(A[s:e])</a:t>
            </a: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pt-BR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</a:t>
            </a:r>
          </a:p>
          <a:p>
            <a:r>
              <a:rPr lang="en-US" altLang="zh-CN" sz="1200" dirty="0">
                <a:solidFill>
                  <a:srgbClr val="AF00DB"/>
                </a:solidFill>
                <a:latin typeface="Consolas" panose="020B0609020204030204" pitchFamily="49" charset="0"/>
              </a:rPr>
              <a:t>e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nd</a:t>
            </a:r>
          </a:p>
          <a:p>
            <a:endParaRPr lang="pt-BR" altLang="zh-CN" sz="1200" dirty="0">
              <a:solidFill>
                <a:srgbClr val="AF00DB"/>
              </a:solidFill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=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@btime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local_mean_v1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9412D8-BBF9-A978-73C2-DD4C26CB8801}"/>
              </a:ext>
            </a:extLst>
          </p:cNvPr>
          <p:cNvSpPr txBox="1"/>
          <p:nvPr/>
        </p:nvSpPr>
        <p:spPr>
          <a:xfrm>
            <a:off x="636165" y="4028808"/>
            <a:ext cx="169693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时间：</a:t>
            </a:r>
            <a:r>
              <a:rPr lang="el-GR" altLang="zh-CN" dirty="0"/>
              <a:t>18.600 μ</a:t>
            </a:r>
            <a:r>
              <a:rPr lang="en-US" altLang="zh-CN" dirty="0"/>
              <a:t>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712BEA0-5B78-18F6-E0B6-14FCC76717D0}"/>
              </a:ext>
            </a:extLst>
          </p:cNvPr>
          <p:cNvGrpSpPr/>
          <p:nvPr/>
        </p:nvGrpSpPr>
        <p:grpSpPr>
          <a:xfrm>
            <a:off x="4408409" y="1027440"/>
            <a:ext cx="6993841" cy="5078313"/>
            <a:chOff x="4408409" y="1027440"/>
            <a:chExt cx="6993841" cy="5078313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A7DAF6E-B0A5-E005-36A2-2FE6CCEA7E3B}"/>
                </a:ext>
              </a:extLst>
            </p:cNvPr>
            <p:cNvSpPr txBox="1"/>
            <p:nvPr/>
          </p:nvSpPr>
          <p:spPr>
            <a:xfrm>
              <a:off x="4408409" y="1027440"/>
              <a:ext cx="3373728" cy="507831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pt-BR" altLang="zh-CN" sz="12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pt-BR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local_mean_v2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(A, r=</a:t>
              </a:r>
              <a:r>
                <a:rPr lang="pt-BR" altLang="zh-CN" sz="12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N = </a:t>
              </a:r>
              <a:r>
                <a:rPr lang="pt-BR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length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(A)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S = </a:t>
              </a:r>
              <a:r>
                <a:rPr lang="pt-BR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zeros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(N)</a:t>
              </a:r>
            </a:p>
            <a:p>
              <a:b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pt-BR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@inbounds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pt-BR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i in </a:t>
              </a:r>
              <a:r>
                <a:rPr lang="pt-BR" altLang="zh-CN" sz="12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:r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s = </a:t>
              </a:r>
              <a:r>
                <a:rPr lang="pt-BR" altLang="zh-CN" sz="12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endPara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e = i + r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S[i] = </a:t>
              </a:r>
              <a:r>
                <a:rPr lang="pt-BR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_mean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(A, s, e)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pt-BR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end</a:t>
              </a:r>
              <a:endPara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pt-BR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@inbounds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pt-BR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i in (r+</a:t>
              </a:r>
              <a:r>
                <a:rPr lang="pt-BR" altLang="zh-CN" sz="12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):(N-r)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s = i - r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e = i + r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S[i] = </a:t>
              </a:r>
              <a:r>
                <a:rPr lang="pt-BR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_mean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(A, s, e)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pt-BR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end</a:t>
              </a:r>
              <a:endPara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pt-BR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@inbounds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pt-BR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i in (N-r+</a:t>
              </a:r>
              <a:r>
                <a:rPr lang="pt-BR" altLang="zh-CN" sz="12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):N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s = i-r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e = N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S[i] = </a:t>
              </a:r>
              <a:r>
                <a:rPr lang="pt-BR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_mean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(A, s, e)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pt-BR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end</a:t>
              </a:r>
              <a:endPara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pt-BR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S</a:t>
              </a:r>
            </a:p>
            <a:p>
              <a:r>
                <a:rPr lang="pt-BR" altLang="zh-CN" sz="1200" dirty="0">
                  <a:solidFill>
                    <a:srgbClr val="AF00DB"/>
                  </a:solidFill>
                  <a:latin typeface="Consolas" panose="020B0609020204030204" pitchFamily="49" charset="0"/>
                </a:rPr>
                <a:t>e</a:t>
              </a:r>
              <a:r>
                <a:rPr lang="pt-BR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nd</a:t>
              </a:r>
            </a:p>
            <a:p>
              <a:endParaRPr lang="pt-BR" altLang="zh-CN" sz="1200" dirty="0">
                <a:solidFill>
                  <a:srgbClr val="AF00DB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local_mean_v1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(A) == </a:t>
              </a:r>
              <a:r>
                <a:rPr lang="en-US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local_mean_v2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(A)</a:t>
              </a:r>
            </a:p>
            <a:p>
              <a:r>
                <a:rPr lang="en-US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@btime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local_mean_v2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(A)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5830675-7EBF-74DD-597B-6F8DD70BD4EC}"/>
                </a:ext>
              </a:extLst>
            </p:cNvPr>
            <p:cNvSpPr txBox="1"/>
            <p:nvPr/>
          </p:nvSpPr>
          <p:spPr>
            <a:xfrm>
              <a:off x="7782137" y="1028793"/>
              <a:ext cx="3536477" cy="1384995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pt-BR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@inline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pt-BR" altLang="zh-CN" sz="12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pt-BR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_mean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(A, s, e)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tmp = </a:t>
              </a:r>
              <a:r>
                <a:rPr lang="pt-BR" altLang="zh-CN" sz="12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0.0</a:t>
              </a:r>
              <a:endPara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pt-BR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@inbounds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pt-BR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@simd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pt-BR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k in s:e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tmp += A[k]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pt-BR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end</a:t>
              </a:r>
              <a:endPara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pt-BR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tmp / (e-s+</a:t>
              </a:r>
              <a:r>
                <a:rPr lang="pt-BR" altLang="zh-CN" sz="12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pt-BR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end</a:t>
              </a:r>
              <a:endPara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42C5222-A207-5F6A-EA66-CBC499B40A9B}"/>
                </a:ext>
              </a:extLst>
            </p:cNvPr>
            <p:cNvSpPr txBox="1"/>
            <p:nvPr/>
          </p:nvSpPr>
          <p:spPr>
            <a:xfrm>
              <a:off x="7919113" y="5644541"/>
              <a:ext cx="2005875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zh-CN" altLang="en-US" dirty="0"/>
                <a:t>时间：</a:t>
              </a:r>
              <a:r>
                <a:rPr lang="el-GR" altLang="zh-CN" dirty="0"/>
                <a:t>1.922 μ</a:t>
              </a:r>
              <a:r>
                <a:rPr lang="en-US" altLang="zh-CN" dirty="0"/>
                <a:t>s</a:t>
              </a:r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BFCC6BE-7833-313C-0D1A-EFCFAE1299E4}"/>
                </a:ext>
              </a:extLst>
            </p:cNvPr>
            <p:cNvSpPr txBox="1"/>
            <p:nvPr/>
          </p:nvSpPr>
          <p:spPr>
            <a:xfrm>
              <a:off x="7865773" y="3512912"/>
              <a:ext cx="3536477" cy="738660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dirty="0"/>
                <a:t>思路：</a:t>
              </a: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将大的 </a:t>
              </a: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for </a:t>
              </a: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循环拆分为三组 </a:t>
              </a: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for </a:t>
              </a: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循环，其中每一组都不需要进行额外的 </a:t>
              </a: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if </a:t>
              </a: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判断和边界检查，从而优化代码运行效率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91633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函数内联 </a:t>
            </a:r>
            <a:r>
              <a:rPr lang="en-US" altLang="zh-CN" dirty="0"/>
              <a:t>inline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2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85240683-4FC0-AAE9-87FD-774CBC9FBBCD}"/>
              </a:ext>
            </a:extLst>
          </p:cNvPr>
          <p:cNvSpPr txBox="1"/>
          <p:nvPr/>
        </p:nvSpPr>
        <p:spPr>
          <a:xfrm>
            <a:off x="575952" y="609480"/>
            <a:ext cx="4196016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函数调用本身的性能开销也可能会是性能瓶颈</a:t>
            </a:r>
            <a:endParaRPr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A7DAF6E-B0A5-E005-36A2-2FE6CCEA7E3B}"/>
              </a:ext>
            </a:extLst>
          </p:cNvPr>
          <p:cNvSpPr txBox="1"/>
          <p:nvPr/>
        </p:nvSpPr>
        <p:spPr>
          <a:xfrm>
            <a:off x="575952" y="1030748"/>
            <a:ext cx="3373728" cy="507831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local_mean_v2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r=</a:t>
            </a:r>
            <a:r>
              <a:rPr lang="pt-BR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 =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(A)</a:t>
            </a: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 =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(N)</a:t>
            </a:r>
          </a:p>
          <a:p>
            <a:b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@inbounds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in </a:t>
            </a:r>
            <a:r>
              <a:rPr lang="pt-BR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:r</a:t>
            </a: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 = </a:t>
            </a:r>
            <a:r>
              <a:rPr lang="pt-BR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e = i + r</a:t>
            </a: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S[i] =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_mean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s, e)</a:t>
            </a: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pt-BR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@inbounds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in (r+</a:t>
            </a:r>
            <a:r>
              <a:rPr lang="pt-BR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):(N-r)</a:t>
            </a: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 = i - r</a:t>
            </a: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e = i + r</a:t>
            </a: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S[i] =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_mean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s, e)</a:t>
            </a: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pt-BR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@inbounds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in (N-r+</a:t>
            </a:r>
            <a:r>
              <a:rPr lang="pt-BR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):N</a:t>
            </a: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 = i-r</a:t>
            </a: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e = N</a:t>
            </a: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S[i] =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_mean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s, e)</a:t>
            </a: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pt-BR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</a:t>
            </a:r>
          </a:p>
          <a:p>
            <a:r>
              <a:rPr lang="pt-BR" altLang="zh-CN" sz="1200" dirty="0">
                <a:solidFill>
                  <a:srgbClr val="AF00DB"/>
                </a:solidFill>
                <a:latin typeface="Consolas" panose="020B0609020204030204" pitchFamily="49" charset="0"/>
              </a:rPr>
              <a:t>e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nd</a:t>
            </a:r>
          </a:p>
          <a:p>
            <a:endParaRPr lang="pt-BR" altLang="zh-CN" sz="1200" dirty="0">
              <a:solidFill>
                <a:srgbClr val="AF00DB"/>
              </a:solidFill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local_mean_v1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(A) ==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local_mean_v2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(A)</a:t>
            </a:r>
          </a:p>
          <a:p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@btime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local_mean_v2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5830675-7EBF-74DD-597B-6F8DD70BD4EC}"/>
              </a:ext>
            </a:extLst>
          </p:cNvPr>
          <p:cNvSpPr txBox="1"/>
          <p:nvPr/>
        </p:nvSpPr>
        <p:spPr>
          <a:xfrm>
            <a:off x="6518385" y="1055480"/>
            <a:ext cx="3536477" cy="138499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altLang="zh-CN" sz="1200" b="0" dirty="0">
                <a:solidFill>
                  <a:srgbClr val="795E26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@noinline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_mean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s, e)</a:t>
            </a: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tmp = </a:t>
            </a:r>
            <a:r>
              <a:rPr lang="pt-BR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endParaRPr lang="pt-BR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@inbounds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@simd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 in s:e</a:t>
            </a: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tmp += A[k]</a:t>
            </a: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pt-BR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tmp / (e-s+</a:t>
            </a:r>
            <a:r>
              <a:rPr lang="pt-BR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pt-BR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42C5222-A207-5F6A-EA66-CBC499B40A9B}"/>
              </a:ext>
            </a:extLst>
          </p:cNvPr>
          <p:cNvSpPr txBox="1"/>
          <p:nvPr/>
        </p:nvSpPr>
        <p:spPr>
          <a:xfrm>
            <a:off x="10054861" y="1479756"/>
            <a:ext cx="200587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/>
              <a:t>时间：</a:t>
            </a:r>
            <a:r>
              <a:rPr lang="en-US" altLang="zh-CN" dirty="0"/>
              <a:t>2.61</a:t>
            </a:r>
            <a:r>
              <a:rPr lang="el-GR" altLang="zh-CN" dirty="0"/>
              <a:t> μ</a:t>
            </a:r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0F398F7-71B7-A1B9-37CF-4197DD3D7221}"/>
              </a:ext>
            </a:extLst>
          </p:cNvPr>
          <p:cNvSpPr/>
          <p:nvPr/>
        </p:nvSpPr>
        <p:spPr>
          <a:xfrm>
            <a:off x="1859280" y="3429000"/>
            <a:ext cx="1310640" cy="281940"/>
          </a:xfrm>
          <a:prstGeom prst="rect">
            <a:avLst/>
          </a:prstGeom>
          <a:solidFill>
            <a:srgbClr val="FFC000">
              <a:alpha val="2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C36328B-4C0F-A2AA-7105-86EBE0D9F639}"/>
              </a:ext>
            </a:extLst>
          </p:cNvPr>
          <p:cNvCxnSpPr>
            <a:cxnSpLocks/>
          </p:cNvCxnSpPr>
          <p:nvPr/>
        </p:nvCxnSpPr>
        <p:spPr>
          <a:xfrm flipV="1">
            <a:off x="3169920" y="2105497"/>
            <a:ext cx="3279885" cy="1464407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B673A12-DDCE-653F-7390-401888E22CAE}"/>
              </a:ext>
            </a:extLst>
          </p:cNvPr>
          <p:cNvSpPr txBox="1"/>
          <p:nvPr/>
        </p:nvSpPr>
        <p:spPr>
          <a:xfrm>
            <a:off x="4186817" y="1640530"/>
            <a:ext cx="2152188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200" dirty="0"/>
              <a:t>普通函数会产生带来调用开销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2C3DC96-8BD0-F393-A6BF-7697F8223017}"/>
              </a:ext>
            </a:extLst>
          </p:cNvPr>
          <p:cNvGrpSpPr/>
          <p:nvPr/>
        </p:nvGrpSpPr>
        <p:grpSpPr>
          <a:xfrm>
            <a:off x="861060" y="2808541"/>
            <a:ext cx="11268255" cy="3473374"/>
            <a:chOff x="861060" y="2808541"/>
            <a:chExt cx="11268255" cy="3473374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3F457B3-5971-57B8-DE2D-0C912A1CFF9E}"/>
                </a:ext>
              </a:extLst>
            </p:cNvPr>
            <p:cNvSpPr txBox="1"/>
            <p:nvPr/>
          </p:nvSpPr>
          <p:spPr>
            <a:xfrm>
              <a:off x="6518384" y="2808541"/>
              <a:ext cx="3536477" cy="1384995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pt-BR" altLang="zh-CN" sz="1200" b="0" dirty="0">
                  <a:solidFill>
                    <a:srgbClr val="795E26"/>
                  </a:solidFill>
                  <a:effectLst/>
                  <a:highlight>
                    <a:srgbClr val="FFC000"/>
                  </a:highlight>
                  <a:latin typeface="Consolas" panose="020B0609020204030204" pitchFamily="49" charset="0"/>
                </a:rPr>
                <a:t>@inline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pt-BR" altLang="zh-CN" sz="12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pt-BR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_mean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(A, s, e)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tmp = </a:t>
              </a:r>
              <a:r>
                <a:rPr lang="pt-BR" altLang="zh-CN" sz="12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0.0</a:t>
              </a:r>
              <a:endPara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pt-BR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@inbounds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pt-BR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@simd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pt-BR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k in s:e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tmp += A[k]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pt-BR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end</a:t>
              </a:r>
              <a:endPara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pt-BR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tmp / (e-s+</a:t>
              </a:r>
              <a:r>
                <a:rPr lang="pt-BR" altLang="zh-CN" sz="12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pt-BR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end</a:t>
              </a:r>
              <a:endPara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957A5F2-8663-0E1A-D749-FDBBF0142F5E}"/>
                </a:ext>
              </a:extLst>
            </p:cNvPr>
            <p:cNvSpPr txBox="1"/>
            <p:nvPr/>
          </p:nvSpPr>
          <p:spPr>
            <a:xfrm>
              <a:off x="10123440" y="3251384"/>
              <a:ext cx="2005875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zh-CN" altLang="en-US" dirty="0"/>
                <a:t>时间：</a:t>
              </a:r>
              <a:r>
                <a:rPr lang="en-US" altLang="zh-CN" dirty="0"/>
                <a:t>1.92</a:t>
              </a:r>
              <a:r>
                <a:rPr lang="el-GR" altLang="zh-CN" dirty="0"/>
                <a:t> μ</a:t>
              </a:r>
              <a:r>
                <a:rPr lang="en-US" altLang="zh-CN" dirty="0"/>
                <a:t>s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F07FAB0-ABC9-B367-CF70-1EC04825814C}"/>
                </a:ext>
              </a:extLst>
            </p:cNvPr>
            <p:cNvSpPr txBox="1"/>
            <p:nvPr/>
          </p:nvSpPr>
          <p:spPr>
            <a:xfrm>
              <a:off x="6518385" y="4331886"/>
              <a:ext cx="3536477" cy="1938992"/>
            </a:xfrm>
            <a:prstGeom prst="rect">
              <a:avLst/>
            </a:prstGeom>
            <a:noFill/>
            <a:ln w="12700" cap="flat">
              <a:solidFill>
                <a:srgbClr val="92D05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pt-BR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@inbounds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pt-BR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i in (r+</a:t>
              </a:r>
              <a:r>
                <a:rPr lang="pt-BR" altLang="zh-CN" sz="12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):(N-r)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s = i - r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e = i + r</a:t>
              </a:r>
            </a:p>
            <a:p>
              <a:b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tmp = </a:t>
              </a:r>
              <a:r>
                <a:rPr lang="pt-BR" altLang="zh-CN" sz="12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0.0</a:t>
              </a:r>
              <a:endPara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pt-BR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@inbounds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pt-BR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@simd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pt-BR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k in s:e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    tmp += A[k]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pt-BR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end</a:t>
              </a:r>
              <a:endPara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S[i] = tmp / (e-s+</a:t>
              </a:r>
              <a:r>
                <a:rPr lang="pt-BR" altLang="zh-CN" sz="12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pt-BR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pt-BR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end</a:t>
              </a:r>
              <a:endPara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794A2D1-198A-A353-F619-A20BAF3846F9}"/>
                </a:ext>
              </a:extLst>
            </p:cNvPr>
            <p:cNvSpPr/>
            <p:nvPr/>
          </p:nvSpPr>
          <p:spPr>
            <a:xfrm>
              <a:off x="861060" y="2808541"/>
              <a:ext cx="2926080" cy="1085279"/>
            </a:xfrm>
            <a:prstGeom prst="rect">
              <a:avLst/>
            </a:prstGeom>
            <a:noFill/>
            <a:ln w="25400" cap="flat">
              <a:solidFill>
                <a:srgbClr val="92D05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1D366153-C57B-9D62-664B-E1223D3EFC07}"/>
                </a:ext>
              </a:extLst>
            </p:cNvPr>
            <p:cNvCxnSpPr/>
            <p:nvPr/>
          </p:nvCxnSpPr>
          <p:spPr>
            <a:xfrm>
              <a:off x="3787140" y="2808541"/>
              <a:ext cx="2731244" cy="1523345"/>
            </a:xfrm>
            <a:prstGeom prst="line">
              <a:avLst/>
            </a:prstGeom>
            <a:noFill/>
            <a:ln w="25400" cap="flat">
              <a:solidFill>
                <a:srgbClr val="92D05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ED3F3D4-225C-E765-4359-5AF3DC5C6479}"/>
                </a:ext>
              </a:extLst>
            </p:cNvPr>
            <p:cNvCxnSpPr>
              <a:cxnSpLocks/>
            </p:cNvCxnSpPr>
            <p:nvPr/>
          </p:nvCxnSpPr>
          <p:spPr>
            <a:xfrm>
              <a:off x="3787139" y="3893820"/>
              <a:ext cx="2731244" cy="2388095"/>
            </a:xfrm>
            <a:prstGeom prst="line">
              <a:avLst/>
            </a:prstGeom>
            <a:noFill/>
            <a:ln w="25400" cap="flat">
              <a:solidFill>
                <a:srgbClr val="92D05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CE6A8B9-D0D6-8650-3A96-3B6E310048B5}"/>
                </a:ext>
              </a:extLst>
            </p:cNvPr>
            <p:cNvSpPr txBox="1"/>
            <p:nvPr/>
          </p:nvSpPr>
          <p:spPr>
            <a:xfrm>
              <a:off x="4186817" y="4608890"/>
              <a:ext cx="2262988" cy="523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dirty="0"/>
                <a:t>内联函数在编译时直接将代码复制过来避免函数调用</a:t>
              </a:r>
              <a:endParaRPr kumimoji="0" lang="zh-CN" altLang="en-US" sz="1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19885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动态派发 </a:t>
            </a:r>
            <a:r>
              <a:rPr lang="en-US" altLang="zh-CN" dirty="0"/>
              <a:t>(dynamic dispatch)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D9B382-D246-D14C-F675-3B4574849053}"/>
              </a:ext>
            </a:extLst>
          </p:cNvPr>
          <p:cNvSpPr txBox="1"/>
          <p:nvPr/>
        </p:nvSpPr>
        <p:spPr>
          <a:xfrm>
            <a:off x="361656" y="1591284"/>
            <a:ext cx="5512558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V1: </a:t>
            </a:r>
            <a:r>
              <a:rPr lang="zh-CN" altLang="en-US" sz="1600" dirty="0"/>
              <a:t>每一个元素都要进行一次类型检查和调用判断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81FCEE-251C-842D-9EDD-51846B757031}"/>
              </a:ext>
            </a:extLst>
          </p:cNvPr>
          <p:cNvSpPr txBox="1"/>
          <p:nvPr/>
        </p:nvSpPr>
        <p:spPr>
          <a:xfrm>
            <a:off x="361656" y="2235070"/>
            <a:ext cx="4704838" cy="304698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f_float_float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f_int_int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Z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F45D6E5D-2F5B-E742-4499-D1C669EABFE0}"/>
              </a:ext>
            </a:extLst>
          </p:cNvPr>
          <p:cNvSpPr txBox="1"/>
          <p:nvPr/>
        </p:nvSpPr>
        <p:spPr>
          <a:xfrm>
            <a:off x="575952" y="609480"/>
            <a:ext cx="1091420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通过将逐元素检查转变为矩阵类型检查，避免过多的动态派发，即：根据运行时的具体数值来动态选择要调用的函数</a:t>
            </a:r>
            <a:endParaRPr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6B08E03-54E2-4E49-9BA6-93E142EF603D}"/>
              </a:ext>
            </a:extLst>
          </p:cNvPr>
          <p:cNvGrpSpPr/>
          <p:nvPr/>
        </p:nvGrpSpPr>
        <p:grpSpPr>
          <a:xfrm>
            <a:off x="5622754" y="1591284"/>
            <a:ext cx="5867400" cy="2952110"/>
            <a:chOff x="5622754" y="1972284"/>
            <a:chExt cx="5867400" cy="2952110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CA29BD0-3456-E7CE-3DDE-00B2FDB6B7C2}"/>
                </a:ext>
              </a:extLst>
            </p:cNvPr>
            <p:cNvSpPr txBox="1"/>
            <p:nvPr/>
          </p:nvSpPr>
          <p:spPr>
            <a:xfrm>
              <a:off x="5622754" y="2616070"/>
              <a:ext cx="5867400" cy="2308324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2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g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2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2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isinstance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2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2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float_array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zh-CN" sz="12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and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isinstance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2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2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float_array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200" b="0" dirty="0">
                  <a:solidFill>
                    <a:srgbClr val="0070C1"/>
                  </a:solidFill>
                  <a:effectLst/>
                  <a:latin typeface="Consolas" panose="020B0609020204030204" pitchFamily="49" charset="0"/>
                </a:rPr>
                <a:t>Z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[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0.0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2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)]</a:t>
              </a:r>
            </a:p>
            <a:p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2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CN" sz="1200" b="0" dirty="0">
                  <a:solidFill>
                    <a:srgbClr val="0070C1"/>
                  </a:solidFill>
                  <a:effectLst/>
                  <a:latin typeface="Consolas" panose="020B0609020204030204" pitchFamily="49" charset="0"/>
                </a:rPr>
                <a:t>Z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CN" sz="12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 = </a:t>
              </a:r>
              <a:r>
                <a:rPr lang="en-US" altLang="zh-CN" sz="12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f_float_float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2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CN" sz="12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], </a:t>
              </a:r>
              <a:r>
                <a:rPr lang="en-US" altLang="zh-CN" sz="12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CN" sz="12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 dirty="0" err="1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elif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isinstance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2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2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int_array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zh-CN" sz="12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and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isinstance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2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zh-CN" sz="12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int_array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200" b="0" dirty="0">
                  <a:solidFill>
                    <a:srgbClr val="0070C1"/>
                  </a:solidFill>
                  <a:effectLst/>
                  <a:latin typeface="Consolas" panose="020B0609020204030204" pitchFamily="49" charset="0"/>
                </a:rPr>
                <a:t>Z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[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0.0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2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)]</a:t>
              </a:r>
            </a:p>
            <a:p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2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zh-CN" sz="1200" b="0" dirty="0">
                  <a:solidFill>
                    <a:srgbClr val="0070C1"/>
                  </a:solidFill>
                  <a:effectLst/>
                  <a:latin typeface="Consolas" panose="020B0609020204030204" pitchFamily="49" charset="0"/>
                </a:rPr>
                <a:t>Z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CN" sz="12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 = </a:t>
              </a:r>
              <a:r>
                <a:rPr lang="en-US" altLang="zh-CN" sz="12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f_int_int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2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CN" sz="12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], </a:t>
              </a:r>
              <a:r>
                <a:rPr lang="en-US" altLang="zh-CN" sz="12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zh-CN" sz="12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])</a:t>
              </a:r>
            </a:p>
            <a:p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...</a:t>
              </a:r>
            </a:p>
            <a:p>
              <a:b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>
                  <a:solidFill>
                    <a:srgbClr val="0070C1"/>
                  </a:solidFill>
                  <a:effectLst/>
                  <a:latin typeface="Consolas" panose="020B0609020204030204" pitchFamily="49" charset="0"/>
                </a:rPr>
                <a:t>Z</a:t>
              </a:r>
              <a:endPara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C1F5A4B-60C8-823A-8A35-C45565C88329}"/>
                </a:ext>
              </a:extLst>
            </p:cNvPr>
            <p:cNvSpPr txBox="1"/>
            <p:nvPr/>
          </p:nvSpPr>
          <p:spPr>
            <a:xfrm>
              <a:off x="5622754" y="1972284"/>
              <a:ext cx="5512558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V2: </a:t>
              </a:r>
              <a:r>
                <a:rPr lang="zh-CN" altLang="en-US" sz="1600" dirty="0"/>
                <a:t>如果知道矩阵的元素类型是相同的，则只需要检查一次类型即可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F3BFD7-6778-549D-289E-1D925E257F39}"/>
              </a:ext>
            </a:extLst>
          </p:cNvPr>
          <p:cNvGrpSpPr/>
          <p:nvPr/>
        </p:nvGrpSpPr>
        <p:grpSpPr>
          <a:xfrm>
            <a:off x="2950881" y="5663748"/>
            <a:ext cx="4960777" cy="584772"/>
            <a:chOff x="3379319" y="5370699"/>
            <a:chExt cx="4499089" cy="560711"/>
          </a:xfrm>
          <a:solidFill>
            <a:srgbClr val="FFC000"/>
          </a:solidFill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B78DE25-08AE-0F8B-1D97-FF28AA097057}"/>
                </a:ext>
              </a:extLst>
            </p:cNvPr>
            <p:cNvSpPr/>
            <p:nvPr/>
          </p:nvSpPr>
          <p:spPr>
            <a:xfrm>
              <a:off x="3379319" y="5370699"/>
              <a:ext cx="4499089" cy="560711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FBC64D8-BB16-53A7-F29F-66638111FC5B}"/>
                </a:ext>
              </a:extLst>
            </p:cNvPr>
            <p:cNvSpPr txBox="1"/>
            <p:nvPr/>
          </p:nvSpPr>
          <p:spPr>
            <a:xfrm>
              <a:off x="3500975" y="5498631"/>
              <a:ext cx="4280756" cy="3007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dirty="0"/>
                <a:t>问</a:t>
              </a:r>
              <a:r>
                <a:rPr lang="zh-CN" altLang="en-US" sz="1600" dirty="0"/>
                <a:t>：能否一次检查都不做？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3024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编译时</a:t>
            </a:r>
            <a:r>
              <a:rPr lang="en-US" altLang="zh-CN" dirty="0"/>
              <a:t>(compile time)</a:t>
            </a:r>
            <a:r>
              <a:rPr lang="zh-CN" altLang="en-US" dirty="0"/>
              <a:t> </a:t>
            </a:r>
            <a:r>
              <a:rPr lang="en-US" altLang="zh-CN" dirty="0"/>
              <a:t>vs </a:t>
            </a:r>
            <a:r>
              <a:rPr lang="zh-CN" altLang="en-US" dirty="0"/>
              <a:t>运行时 </a:t>
            </a:r>
            <a:r>
              <a:rPr lang="en-US" altLang="zh-CN" dirty="0"/>
              <a:t>(run time)</a:t>
            </a:r>
            <a:r>
              <a:rPr lang="zh-CN" altLang="en-US" dirty="0"/>
              <a:t> 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*</a:t>
            </a:r>
          </a:p>
        </p:txBody>
      </p:sp>
      <p:sp>
        <p:nvSpPr>
          <p:cNvPr id="11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F45D6E5D-2F5B-E742-4499-D1C669EABFE0}"/>
              </a:ext>
            </a:extLst>
          </p:cNvPr>
          <p:cNvSpPr txBox="1"/>
          <p:nvPr/>
        </p:nvSpPr>
        <p:spPr>
          <a:xfrm>
            <a:off x="575952" y="609480"/>
            <a:ext cx="6042676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将一些计算放在代码编译时进行，从而避免在代码运行时重复计算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4440EE-4FA3-DC73-F28A-83F77D8BA90B}"/>
              </a:ext>
            </a:extLst>
          </p:cNvPr>
          <p:cNvSpPr txBox="1"/>
          <p:nvPr/>
        </p:nvSpPr>
        <p:spPr>
          <a:xfrm>
            <a:off x="1021080" y="1413597"/>
            <a:ext cx="3558540" cy="138499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&lt;=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 -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 -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6AB7D9-9E66-081D-179B-0DAE304BF930}"/>
              </a:ext>
            </a:extLst>
          </p:cNvPr>
          <p:cNvSpPr txBox="1"/>
          <p:nvPr/>
        </p:nvSpPr>
        <p:spPr>
          <a:xfrm>
            <a:off x="1021080" y="3091698"/>
            <a:ext cx="4564380" cy="323165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使用其他手段提前计算出一个常数表，这样在实际运行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fib 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的时候并不需要真的计算</a:t>
            </a:r>
            <a:endParaRPr lang="zh-CN" alt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fibtable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&lt;=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&gt;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fibtable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(...)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fibtable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[n]</a:t>
            </a:r>
          </a:p>
          <a:p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1092ED-509E-39C5-754C-F02C3E61A2A7}"/>
              </a:ext>
            </a:extLst>
          </p:cNvPr>
          <p:cNvSpPr txBox="1"/>
          <p:nvPr/>
        </p:nvSpPr>
        <p:spPr>
          <a:xfrm>
            <a:off x="708660" y="948030"/>
            <a:ext cx="195181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Fibonacci 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数的计算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1A937C-8D0D-05B0-9F15-8B3D39B261A2}"/>
              </a:ext>
            </a:extLst>
          </p:cNvPr>
          <p:cNvSpPr txBox="1"/>
          <p:nvPr/>
        </p:nvSpPr>
        <p:spPr>
          <a:xfrm>
            <a:off x="575952" y="1958340"/>
            <a:ext cx="31354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v1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7E823F-5DBF-2EC8-A847-89E05C985597}"/>
              </a:ext>
            </a:extLst>
          </p:cNvPr>
          <p:cNvSpPr txBox="1"/>
          <p:nvPr/>
        </p:nvSpPr>
        <p:spPr>
          <a:xfrm>
            <a:off x="575951" y="4530333"/>
            <a:ext cx="31354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1B13B4-2234-438E-ADA3-05E4EAB5C882}"/>
              </a:ext>
            </a:extLst>
          </p:cNvPr>
          <p:cNvSpPr txBox="1"/>
          <p:nvPr/>
        </p:nvSpPr>
        <p:spPr>
          <a:xfrm>
            <a:off x="5890260" y="1600264"/>
            <a:ext cx="5654040" cy="17081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400" dirty="0"/>
              <a:t>提前用各种方式计算出一个常数表，然后通过查表来优化计算。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C/C++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的宏支持一定程度的计算和代码生成，从而在代码编译阶段固化一些值，避免后续代码运行阶段重复计算。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C++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模板 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template&lt;T&gt; </a:t>
            </a:r>
            <a:r>
              <a:rPr lang="zh-CN" altLang="en-US" sz="1400" dirty="0"/>
              <a:t>中的类型 </a:t>
            </a:r>
            <a:r>
              <a:rPr lang="en-US" altLang="zh-CN" sz="1400" dirty="0"/>
              <a:t>T </a:t>
            </a:r>
            <a:r>
              <a:rPr lang="zh-CN" altLang="en-US" sz="1400" dirty="0"/>
              <a:t>是一个编译时的静态值，编译后的代码在运行时会将其当作常量处理。</a:t>
            </a:r>
            <a:endParaRPr lang="en-US" altLang="zh-CN" sz="1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44D88E7-7490-2CF9-A8D3-85590E4B73F2}"/>
              </a:ext>
            </a:extLst>
          </p:cNvPr>
          <p:cNvSpPr txBox="1"/>
          <p:nvPr/>
        </p:nvSpPr>
        <p:spPr>
          <a:xfrm>
            <a:off x="5890260" y="1132694"/>
            <a:ext cx="124649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常见场景：</a:t>
            </a:r>
          </a:p>
        </p:txBody>
      </p:sp>
    </p:spTree>
    <p:extLst>
      <p:ext uri="{BB962C8B-B14F-4D97-AF65-F5344CB8AC3E}">
        <p14:creationId xmlns:p14="http://schemas.microsoft.com/office/powerpoint/2010/main" val="249772931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编译期计算</a:t>
            </a:r>
            <a:endParaRPr dirty="0"/>
          </a:p>
        </p:txBody>
      </p:sp>
      <p:sp>
        <p:nvSpPr>
          <p:cNvPr id="11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F45D6E5D-2F5B-E742-4499-D1C669EABFE0}"/>
              </a:ext>
            </a:extLst>
          </p:cNvPr>
          <p:cNvSpPr txBox="1"/>
          <p:nvPr/>
        </p:nvSpPr>
        <p:spPr>
          <a:xfrm>
            <a:off x="575952" y="609480"/>
            <a:ext cx="608756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例：</a:t>
            </a:r>
            <a:r>
              <a:rPr lang="en-US" altLang="zh-CN" dirty="0"/>
              <a:t>Julia Generated Function </a:t>
            </a:r>
            <a:r>
              <a:rPr lang="zh-CN" altLang="en-US" dirty="0"/>
              <a:t>将真正的计算转移到代码编译阶段</a:t>
            </a:r>
            <a:endParaRPr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99AABE6-C72F-BE6A-15F0-E53F27F1962F}"/>
              </a:ext>
            </a:extLst>
          </p:cNvPr>
          <p:cNvSpPr txBox="1"/>
          <p:nvPr/>
        </p:nvSpPr>
        <p:spPr>
          <a:xfrm>
            <a:off x="7042949" y="588400"/>
            <a:ext cx="4019183" cy="1892826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julia&gt; </a:t>
            </a:r>
            <a:r>
              <a:rPr lang="en-US" altLang="zh-CN" sz="9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@btime</a:t>
            </a:r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9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900" b="0" dirty="0">
                <a:solidFill>
                  <a:srgbClr val="098658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0.900</a:t>
            </a:r>
            <a:r>
              <a:rPr lang="en-US" altLang="zh-CN" sz="9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 ns </a:t>
            </a:r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allocations: </a:t>
            </a:r>
            <a:r>
              <a:rPr lang="en-US" altLang="zh-CN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bytes)</a:t>
            </a:r>
          </a:p>
          <a:p>
            <a:r>
              <a:rPr lang="en-US" altLang="zh-CN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6765</a:t>
            </a:r>
            <a:endParaRPr lang="en-US" altLang="zh-CN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julia&gt; </a:t>
            </a:r>
            <a:r>
              <a:rPr lang="en-US" altLang="zh-CN" sz="9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@code_llvm</a:t>
            </a:r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9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comp_time_fib</a:t>
            </a:r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@ REPL[</a:t>
            </a:r>
            <a:r>
              <a:rPr lang="en-US" altLang="zh-CN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en-US" altLang="zh-CN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within </a:t>
            </a:r>
            <a:r>
              <a:rPr lang="en-US" altLang="zh-CN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CN" sz="9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comp_time_fib</a:t>
            </a:r>
            <a:r>
              <a:rPr lang="en-US" altLang="zh-CN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Function </a:t>
            </a:r>
            <a:r>
              <a:rPr lang="en-US" altLang="zh-CN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Attrs</a:t>
            </a:r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uwtable</a:t>
            </a:r>
            <a:endParaRPr lang="en-US" altLang="zh-CN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define i64 </a:t>
            </a:r>
            <a:r>
              <a:rPr lang="en-US" altLang="zh-CN" sz="9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@julia_comp_time_fib_1626</a:t>
            </a:r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zh-CN" sz="9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#0 {</a:t>
            </a:r>
            <a:endParaRPr lang="en-US" altLang="zh-CN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top:</a:t>
            </a:r>
          </a:p>
          <a:p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┌ @ REPL[</a:t>
            </a:r>
            <a:r>
              <a:rPr lang="en-US" altLang="zh-CN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en-US" altLang="zh-CN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within </a:t>
            </a:r>
            <a:r>
              <a:rPr lang="en-US" altLang="zh-CN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`macro expansion`</a:t>
            </a:r>
            <a:endParaRPr lang="en-US" altLang="zh-CN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CN" sz="9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ret i64 </a:t>
            </a:r>
            <a:r>
              <a:rPr lang="en-US" altLang="zh-CN" sz="900" b="0" dirty="0">
                <a:solidFill>
                  <a:srgbClr val="098658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6765</a:t>
            </a:r>
            <a:endParaRPr lang="en-US" altLang="zh-CN" sz="900" b="0" dirty="0">
              <a:solidFill>
                <a:srgbClr val="000000"/>
              </a:solidFill>
              <a:effectLst/>
              <a:highlight>
                <a:srgbClr val="FFC000"/>
              </a:highlight>
              <a:latin typeface="Consolas" panose="020B0609020204030204" pitchFamily="49" charset="0"/>
            </a:endParaRPr>
          </a:p>
          <a:p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└</a:t>
            </a:r>
          </a:p>
          <a:p>
            <a:r>
              <a:rPr lang="en-US" altLang="zh-CN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CA840F0-D09D-114D-E382-7A269564DA10}"/>
              </a:ext>
            </a:extLst>
          </p:cNvPr>
          <p:cNvSpPr txBox="1"/>
          <p:nvPr/>
        </p:nvSpPr>
        <p:spPr>
          <a:xfrm>
            <a:off x="7042949" y="225271"/>
            <a:ext cx="177548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With @generated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B28CF7C-12FB-58EA-1897-D2923C46AE8D}"/>
              </a:ext>
            </a:extLst>
          </p:cNvPr>
          <p:cNvSpPr txBox="1"/>
          <p:nvPr/>
        </p:nvSpPr>
        <p:spPr>
          <a:xfrm>
            <a:off x="7047091" y="2448609"/>
            <a:ext cx="209608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Without @generated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C50912E-36B0-9F39-B1B7-B05ACEBAB745}"/>
              </a:ext>
            </a:extLst>
          </p:cNvPr>
          <p:cNvSpPr txBox="1"/>
          <p:nvPr/>
        </p:nvSpPr>
        <p:spPr>
          <a:xfrm>
            <a:off x="7042949" y="2745087"/>
            <a:ext cx="4436819" cy="378565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julia&gt; </a:t>
            </a:r>
            <a:r>
              <a:rPr lang="en-US" altLang="zh-CN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@btime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000" b="0" dirty="0">
                <a:solidFill>
                  <a:srgbClr val="098658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16.800</a:t>
            </a:r>
            <a:r>
              <a:rPr lang="en-US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 </a:t>
            </a:r>
            <a:r>
              <a:rPr lang="el-GR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μ</a:t>
            </a:r>
            <a:r>
              <a:rPr lang="en-US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s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allocations: 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bytes)</a:t>
            </a:r>
          </a:p>
          <a:p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6765</a:t>
            </a:r>
            <a:endParaRPr lang="en-US" altLang="zh-CN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julia&gt; </a:t>
            </a:r>
            <a:r>
              <a:rPr lang="en-US" altLang="zh-CN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@code_llvm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comp_time_fib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@ REPL[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within </a:t>
            </a:r>
            <a:r>
              <a:rPr lang="en-US" altLang="zh-CN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CN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comp_time_fib</a:t>
            </a:r>
            <a:r>
              <a:rPr lang="en-US" altLang="zh-CN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Function </a:t>
            </a:r>
            <a:r>
              <a:rPr lang="en-US" altLang="zh-CN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Attrs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uwtable</a:t>
            </a:r>
            <a:endParaRPr lang="en-US" altLang="zh-CN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define i64 </a:t>
            </a:r>
            <a:r>
              <a:rPr lang="en-US" altLang="zh-CN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@julia_comp_time_fib_1836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zh-CN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#0 {</a:t>
            </a:r>
            <a:endParaRPr lang="en-US" altLang="zh-CN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top: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┌ @ REPL[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within </a:t>
            </a:r>
            <a:r>
              <a:rPr lang="en-US" altLang="zh-CN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`_</a:t>
            </a:r>
            <a:r>
              <a:rPr lang="en-US" altLang="zh-CN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naive_fib</a:t>
            </a:r>
            <a:r>
              <a:rPr lang="en-US" altLang="zh-CN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@ REPL[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altLang="zh-CN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   %</a:t>
            </a:r>
            <a:r>
              <a:rPr lang="en-US" altLang="zh-CN" sz="1000" b="0" dirty="0">
                <a:solidFill>
                  <a:srgbClr val="098658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 = call i64 </a:t>
            </a:r>
            <a:r>
              <a:rPr lang="en-US" altLang="zh-CN" sz="1000" b="0" dirty="0">
                <a:solidFill>
                  <a:srgbClr val="795E26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@j__naive_fib_1838</a:t>
            </a:r>
            <a:r>
              <a:rPr lang="en-US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(i64 </a:t>
            </a:r>
            <a:r>
              <a:rPr lang="en-US" altLang="zh-CN" sz="1000" b="0" dirty="0" err="1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signext</a:t>
            </a:r>
            <a:r>
              <a:rPr lang="en-US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098658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18</a:t>
            </a:r>
            <a:r>
              <a:rPr lang="en-US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) </a:t>
            </a:r>
            <a:r>
              <a:rPr lang="en-US" altLang="zh-CN" sz="1000" b="0" dirty="0">
                <a:solidFill>
                  <a:srgbClr val="008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#0</a:t>
            </a:r>
            <a:endParaRPr lang="en-US" altLang="zh-CN" sz="1000" b="0" dirty="0">
              <a:solidFill>
                <a:srgbClr val="000000"/>
              </a:solidFill>
              <a:effectLst/>
              <a:highlight>
                <a:srgbClr val="FFC000"/>
              </a:highlight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   %</a:t>
            </a:r>
            <a:r>
              <a:rPr lang="en-US" altLang="zh-CN" sz="1000" b="0" dirty="0">
                <a:solidFill>
                  <a:srgbClr val="098658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 = call i64 </a:t>
            </a:r>
            <a:r>
              <a:rPr lang="en-US" altLang="zh-CN" sz="1000" b="0" dirty="0">
                <a:solidFill>
                  <a:srgbClr val="795E26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@j__naive_fib_1838</a:t>
            </a:r>
            <a:r>
              <a:rPr lang="en-US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(i64 </a:t>
            </a:r>
            <a:r>
              <a:rPr lang="en-US" altLang="zh-CN" sz="1000" b="0" dirty="0" err="1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signext</a:t>
            </a:r>
            <a:r>
              <a:rPr lang="en-US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098658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17</a:t>
            </a:r>
            <a:r>
              <a:rPr lang="en-US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) </a:t>
            </a:r>
            <a:r>
              <a:rPr lang="en-US" altLang="zh-CN" sz="1000" b="0" dirty="0">
                <a:solidFill>
                  <a:srgbClr val="008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#0</a:t>
            </a:r>
            <a:endParaRPr lang="en-US" altLang="zh-CN" sz="1000" b="0" dirty="0">
              <a:solidFill>
                <a:srgbClr val="000000"/>
              </a:solidFill>
              <a:effectLst/>
              <a:highlight>
                <a:srgbClr val="FFC000"/>
              </a:highlight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   %</a:t>
            </a:r>
            <a:r>
              <a:rPr lang="en-US" altLang="zh-CN" sz="1000" b="0" dirty="0">
                <a:solidFill>
                  <a:srgbClr val="098658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2</a:t>
            </a:r>
            <a:r>
              <a:rPr lang="en-US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 = call i64 </a:t>
            </a:r>
            <a:r>
              <a:rPr lang="en-US" altLang="zh-CN" sz="1000" b="0" dirty="0">
                <a:solidFill>
                  <a:srgbClr val="795E26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@j__naive_fib_1838</a:t>
            </a:r>
            <a:r>
              <a:rPr lang="en-US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(i64 </a:t>
            </a:r>
            <a:r>
              <a:rPr lang="en-US" altLang="zh-CN" sz="1000" b="0" dirty="0" err="1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signext</a:t>
            </a:r>
            <a:r>
              <a:rPr lang="en-US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098658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17</a:t>
            </a:r>
            <a:r>
              <a:rPr lang="en-US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) </a:t>
            </a:r>
            <a:r>
              <a:rPr lang="en-US" altLang="zh-CN" sz="1000" b="0" dirty="0">
                <a:solidFill>
                  <a:srgbClr val="008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#0</a:t>
            </a:r>
            <a:endParaRPr lang="en-US" altLang="zh-CN" sz="1000" b="0" dirty="0">
              <a:solidFill>
                <a:srgbClr val="000000"/>
              </a:solidFill>
              <a:effectLst/>
              <a:highlight>
                <a:srgbClr val="FFC000"/>
              </a:highlight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   %</a:t>
            </a:r>
            <a:r>
              <a:rPr lang="en-US" altLang="zh-CN" sz="1000" b="0" dirty="0">
                <a:solidFill>
                  <a:srgbClr val="098658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3</a:t>
            </a:r>
            <a:r>
              <a:rPr lang="en-US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 = call i64 </a:t>
            </a:r>
            <a:r>
              <a:rPr lang="en-US" altLang="zh-CN" sz="1000" b="0" dirty="0">
                <a:solidFill>
                  <a:srgbClr val="795E26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@j__naive_fib_1838</a:t>
            </a:r>
            <a:r>
              <a:rPr lang="en-US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(i64 </a:t>
            </a:r>
            <a:r>
              <a:rPr lang="en-US" altLang="zh-CN" sz="1000" b="0" dirty="0" err="1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signext</a:t>
            </a:r>
            <a:r>
              <a:rPr lang="en-US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098658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16</a:t>
            </a:r>
            <a:r>
              <a:rPr lang="en-US" altLang="zh-CN" sz="10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) </a:t>
            </a:r>
            <a:r>
              <a:rPr lang="en-US" altLang="zh-CN" sz="1000" b="0" dirty="0">
                <a:solidFill>
                  <a:srgbClr val="008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#0</a:t>
            </a:r>
            <a:endParaRPr lang="en-US" altLang="zh-CN" sz="1000" b="0" dirty="0">
              <a:solidFill>
                <a:srgbClr val="000000"/>
              </a:solidFill>
              <a:effectLst/>
              <a:highlight>
                <a:srgbClr val="FFC000"/>
              </a:highlight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│┌ @ int.jl: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within </a:t>
            </a:r>
            <a:r>
              <a:rPr lang="en-US" altLang="zh-CN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`+`</a:t>
            </a:r>
            <a:endParaRPr lang="en-US" altLang="zh-CN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%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add i64 %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%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%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add i64 %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%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zh-CN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│└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│ @ REPL[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within </a:t>
            </a:r>
            <a:r>
              <a:rPr lang="en-US" altLang="zh-CN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`_</a:t>
            </a:r>
            <a:r>
              <a:rPr lang="en-US" altLang="zh-CN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naive_fib</a:t>
            </a:r>
            <a:r>
              <a:rPr lang="en-US" altLang="zh-CN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│┌ @ int.jl: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within </a:t>
            </a:r>
            <a:r>
              <a:rPr lang="en-US" altLang="zh-CN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`+`</a:t>
            </a:r>
            <a:endParaRPr lang="en-US" altLang="zh-CN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%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add i64 %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%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altLang="zh-CN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└└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ret i64 %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altLang="zh-CN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DDD6017-CBBA-9652-025A-F83AC1D59FC6}"/>
              </a:ext>
            </a:extLst>
          </p:cNvPr>
          <p:cNvGrpSpPr/>
          <p:nvPr/>
        </p:nvGrpSpPr>
        <p:grpSpPr>
          <a:xfrm>
            <a:off x="649287" y="1997839"/>
            <a:ext cx="5314894" cy="2862322"/>
            <a:chOff x="649287" y="1960135"/>
            <a:chExt cx="5314894" cy="2862322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95D7F5F-CC5A-694D-26DE-1252A0C54C83}"/>
                </a:ext>
              </a:extLst>
            </p:cNvPr>
            <p:cNvSpPr txBox="1"/>
            <p:nvPr/>
          </p:nvSpPr>
          <p:spPr>
            <a:xfrm>
              <a:off x="649287" y="1960135"/>
              <a:ext cx="5314894" cy="286232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fib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(n) = </a:t>
              </a:r>
              <a:r>
                <a:rPr lang="en-US" altLang="zh-CN" sz="12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comp_time_fib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Val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(n))</a:t>
              </a:r>
            </a:p>
            <a:p>
              <a:b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b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 dirty="0">
                  <a:solidFill>
                    <a:srgbClr val="795E26"/>
                  </a:solidFill>
                  <a:effectLst/>
                  <a:highlight>
                    <a:srgbClr val="FFC000"/>
                  </a:highlight>
                  <a:latin typeface="Consolas" panose="020B0609020204030204" pitchFamily="49" charset="0"/>
                </a:rPr>
                <a:t>@generated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comp_time_fib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(::</a:t>
              </a:r>
              <a:r>
                <a:rPr lang="en-US" altLang="zh-CN" sz="12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Val{N}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zh-CN" sz="12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where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N = </a:t>
              </a:r>
              <a:r>
                <a:rPr lang="en-US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_</a:t>
              </a:r>
              <a:r>
                <a:rPr lang="en-US" altLang="zh-CN" sz="12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naive_fib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(N)</a:t>
              </a:r>
            </a:p>
            <a:p>
              <a:b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endPara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2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lang="zh-CN" altLang="en-US" sz="12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真正的计算并不发生在代码运行阶段</a:t>
              </a:r>
              <a:endPara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_</a:t>
              </a:r>
              <a:r>
                <a:rPr lang="en-US" altLang="zh-CN" sz="12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naive_fib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(n)</a:t>
              </a:r>
            </a:p>
            <a:p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n &lt;=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</a:t>
              </a:r>
              <a:endPara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endPara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else</a:t>
              </a:r>
              <a:endPara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_</a:t>
              </a:r>
              <a:r>
                <a:rPr lang="en-US" altLang="zh-CN" sz="12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naive_fib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(n -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 + </a:t>
              </a:r>
              <a:r>
                <a:rPr lang="en-US" altLang="zh-CN" sz="12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_</a:t>
              </a:r>
              <a:r>
                <a:rPr lang="en-US" altLang="zh-CN" sz="12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naive_fib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(n - </a:t>
              </a:r>
              <a:r>
                <a:rPr lang="en-US" altLang="zh-CN" sz="12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CN" sz="12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end</a:t>
              </a:r>
              <a:endPara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end</a:t>
              </a:r>
              <a:endPara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51A8985-82F5-C188-A81C-F18CD289A96F}"/>
                </a:ext>
              </a:extLst>
            </p:cNvPr>
            <p:cNvSpPr txBox="1"/>
            <p:nvPr/>
          </p:nvSpPr>
          <p:spPr>
            <a:xfrm>
              <a:off x="2748422" y="2758278"/>
              <a:ext cx="965966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C000"/>
                  </a:highlight>
                  <a:uFillTx/>
                  <a:latin typeface="+mn-lt"/>
                  <a:ea typeface="+mn-ea"/>
                  <a:cs typeface="+mn-cs"/>
                  <a:sym typeface="Calibri"/>
                </a:rPr>
                <a:t>模板类型 </a:t>
              </a: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C000"/>
                  </a:highlight>
                  <a:uFillTx/>
                  <a:latin typeface="+mn-lt"/>
                  <a:ea typeface="+mn-ea"/>
                  <a:cs typeface="+mn-cs"/>
                  <a:sym typeface="Calibri"/>
                </a:rPr>
                <a:t>N</a:t>
              </a:r>
              <a:endPara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C000"/>
                </a:highlight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79214695-789D-1467-7CCA-265732ED2381}"/>
              </a:ext>
            </a:extLst>
          </p:cNvPr>
          <p:cNvSpPr txBox="1"/>
          <p:nvPr/>
        </p:nvSpPr>
        <p:spPr>
          <a:xfrm>
            <a:off x="37343" y="6327397"/>
            <a:ext cx="4450894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/>
              <a:t>Zig/Julia </a:t>
            </a:r>
            <a:r>
              <a:rPr lang="zh-CN" altLang="en-US" sz="1200" dirty="0"/>
              <a:t>有相对较好的原生编译期计算支持，</a:t>
            </a:r>
            <a:r>
              <a:rPr lang="en-US" altLang="zh-CN" sz="1200" dirty="0"/>
              <a:t>C++ </a:t>
            </a:r>
            <a:r>
              <a:rPr lang="zh-CN" altLang="en-US" sz="1200" dirty="0"/>
              <a:t>有辅助工具支持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38698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静态派发 </a:t>
            </a:r>
            <a:r>
              <a:rPr lang="en-US" altLang="zh-CN" dirty="0"/>
              <a:t>(static dispatch)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11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F45D6E5D-2F5B-E742-4499-D1C669EABFE0}"/>
              </a:ext>
            </a:extLst>
          </p:cNvPr>
          <p:cNvSpPr txBox="1"/>
          <p:nvPr/>
        </p:nvSpPr>
        <p:spPr>
          <a:xfrm>
            <a:off x="575952" y="609480"/>
            <a:ext cx="3662217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Julia </a:t>
            </a:r>
            <a:r>
              <a:rPr lang="zh-CN" altLang="en-US" dirty="0"/>
              <a:t>走的是更激进的静态多重派发策略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0D6FB1-016B-2ED7-931E-8CE8C992ACF3}"/>
              </a:ext>
            </a:extLst>
          </p:cNvPr>
          <p:cNvSpPr txBox="1"/>
          <p:nvPr/>
        </p:nvSpPr>
        <p:spPr>
          <a:xfrm>
            <a:off x="575952" y="1007218"/>
            <a:ext cx="4589529" cy="452431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julia&gt;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(x::</a:t>
            </a:r>
            <a:r>
              <a:rPr lang="en-US" altLang="zh-CN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AbstractFloat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y::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AbstractFloat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x * y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 (generic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with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methods)</a:t>
            </a: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julia&gt;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(x::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y::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x + y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 (generic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with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methods)</a:t>
            </a: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julia&gt;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y) =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"not implemented"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 (generic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with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methods)</a:t>
            </a: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julia&gt;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3.0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*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6.0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julia&gt;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+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julia&gt;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error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ERROR: not implemented</a:t>
            </a:r>
          </a:p>
          <a:p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(s::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@ Base .\error.jl: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(x::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Float64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y::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Int64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@ Main .\REPL[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top-level scope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@ REPL[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7BC125-46C4-8984-291E-F84869D7B1D4}"/>
              </a:ext>
            </a:extLst>
          </p:cNvPr>
          <p:cNvSpPr txBox="1"/>
          <p:nvPr/>
        </p:nvSpPr>
        <p:spPr>
          <a:xfrm>
            <a:off x="4071793" y="5717978"/>
            <a:ext cx="4070007" cy="33855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/>
            </a:lvl1pPr>
          </a:lstStyle>
          <a:p>
            <a:r>
              <a:rPr lang="zh-CN" altLang="en-US" sz="1600" dirty="0"/>
              <a:t>对于数值计算来说，</a:t>
            </a:r>
            <a:r>
              <a:rPr lang="en-US" altLang="zh-CN" sz="1600" dirty="0"/>
              <a:t>Julia </a:t>
            </a:r>
            <a:r>
              <a:rPr lang="zh-CN" altLang="en-US" sz="1600" dirty="0"/>
              <a:t>是更优雅的 </a:t>
            </a:r>
            <a:r>
              <a:rPr lang="en-US" altLang="zh-CN" sz="1600" dirty="0"/>
              <a:t>C++</a:t>
            </a:r>
            <a:endParaRPr lang="zh-CN" altLang="en-US" sz="16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C603CF0-D435-CDC6-7C1A-CD8131E15668}"/>
              </a:ext>
            </a:extLst>
          </p:cNvPr>
          <p:cNvGrpSpPr/>
          <p:nvPr/>
        </p:nvGrpSpPr>
        <p:grpSpPr>
          <a:xfrm>
            <a:off x="5701700" y="1865158"/>
            <a:ext cx="4904544" cy="2031318"/>
            <a:chOff x="5689528" y="1763558"/>
            <a:chExt cx="4904544" cy="203131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CE6365EA-6A6F-9D5B-133D-1CF974EBB476}"/>
                </a:ext>
              </a:extLst>
            </p:cNvPr>
            <p:cNvSpPr txBox="1"/>
            <p:nvPr/>
          </p:nvSpPr>
          <p:spPr>
            <a:xfrm>
              <a:off x="5689528" y="1763558"/>
              <a:ext cx="4904544" cy="1200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285750" marR="0" indent="-285750" algn="l" defTabSz="91440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zh-CN" altLang="en-US" sz="1600" dirty="0"/>
                <a:t>一个函数 </a:t>
              </a:r>
              <a:r>
                <a:rPr lang="en-US" altLang="zh-CN" sz="1600" dirty="0"/>
                <a:t>(Function) </a:t>
              </a:r>
              <a:r>
                <a:rPr lang="zh-CN" altLang="en-US" sz="1600" dirty="0"/>
                <a:t>可以有多个版本实现 </a:t>
              </a:r>
              <a:r>
                <a:rPr lang="en-US" altLang="zh-CN" sz="1600" dirty="0"/>
                <a:t>(methods)</a:t>
              </a:r>
            </a:p>
            <a:p>
              <a:pPr marL="285750" marR="0" indent="-285750" algn="l" defTabSz="91440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zh-CN" altLang="en-US" sz="1600" dirty="0"/>
                <a:t>不同版本实现通过类型签名来区分</a:t>
              </a:r>
              <a:endParaRPr lang="en-US" altLang="zh-CN" sz="1600" dirty="0"/>
            </a:p>
            <a:p>
              <a:pPr marL="285750" marR="0" indent="-285750" algn="l" defTabSz="91440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zh-CN" alt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函数调用时，自动选择“最匹配”的实现</a:t>
              </a:r>
              <a:endPara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5363BC2-DFC6-A021-8048-09DBB8F9B4AC}"/>
                </a:ext>
              </a:extLst>
            </p:cNvPr>
            <p:cNvSpPr txBox="1"/>
            <p:nvPr/>
          </p:nvSpPr>
          <p:spPr>
            <a:xfrm>
              <a:off x="6106797" y="2963883"/>
              <a:ext cx="3663819" cy="830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285750" marR="0" indent="-285750" algn="l" defTabSz="91440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zh-CN" altLang="en-US" sz="1600" dirty="0"/>
                <a:t>根据所有输入参数的类型共同决定</a:t>
              </a:r>
              <a:endParaRPr lang="en-US" altLang="zh-CN" sz="1600" dirty="0"/>
            </a:p>
            <a:p>
              <a:pPr marL="285750" marR="0" indent="-285750" algn="l" defTabSz="91440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zh-CN" altLang="en-US" sz="1600" dirty="0"/>
                <a:t>尽可能地走静态派发（编译期决定）</a:t>
              </a:r>
              <a:endPara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6597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文本框 6"/>
          <p:cNvSpPr txBox="1"/>
          <p:nvPr/>
        </p:nvSpPr>
        <p:spPr>
          <a:xfrm>
            <a:off x="2861612" y="4130676"/>
            <a:ext cx="954725" cy="6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146EB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01</a:t>
            </a:r>
          </a:p>
        </p:txBody>
      </p:sp>
      <p:sp>
        <p:nvSpPr>
          <p:cNvPr id="349" name="文本框 7"/>
          <p:cNvSpPr txBox="1"/>
          <p:nvPr/>
        </p:nvSpPr>
        <p:spPr>
          <a:xfrm>
            <a:off x="2861611" y="4754563"/>
            <a:ext cx="2081852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核心思路</a:t>
            </a:r>
            <a:endParaRPr dirty="0"/>
          </a:p>
        </p:txBody>
      </p:sp>
      <p:sp>
        <p:nvSpPr>
          <p:cNvPr id="350" name="文本框 8"/>
          <p:cNvSpPr txBox="1"/>
          <p:nvPr/>
        </p:nvSpPr>
        <p:spPr>
          <a:xfrm>
            <a:off x="2861611" y="5214938"/>
            <a:ext cx="2081852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 b="1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Fundamental</a:t>
            </a:r>
            <a:endParaRPr dirty="0"/>
          </a:p>
        </p:txBody>
      </p:sp>
      <p:sp>
        <p:nvSpPr>
          <p:cNvPr id="351" name="文本框 9"/>
          <p:cNvSpPr txBox="1"/>
          <p:nvPr/>
        </p:nvSpPr>
        <p:spPr>
          <a:xfrm>
            <a:off x="8104406" y="4130676"/>
            <a:ext cx="954725" cy="609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146EB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02</a:t>
            </a:r>
          </a:p>
        </p:txBody>
      </p:sp>
      <p:sp>
        <p:nvSpPr>
          <p:cNvPr id="352" name="文本框 10"/>
          <p:cNvSpPr txBox="1"/>
          <p:nvPr/>
        </p:nvSpPr>
        <p:spPr>
          <a:xfrm>
            <a:off x="8104406" y="4754562"/>
            <a:ext cx="1877931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进阶方案</a:t>
            </a:r>
            <a:endParaRPr dirty="0"/>
          </a:p>
        </p:txBody>
      </p:sp>
      <p:sp>
        <p:nvSpPr>
          <p:cNvPr id="353" name="文本框 11"/>
          <p:cNvSpPr txBox="1"/>
          <p:nvPr/>
        </p:nvSpPr>
        <p:spPr>
          <a:xfrm>
            <a:off x="8104406" y="5214937"/>
            <a:ext cx="2081850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 b="1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Advanced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特化 </a:t>
            </a:r>
            <a:r>
              <a:rPr lang="en-US" altLang="zh-CN" dirty="0"/>
              <a:t>(specialization)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11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F45D6E5D-2F5B-E742-4499-D1C669EABFE0}"/>
              </a:ext>
            </a:extLst>
          </p:cNvPr>
          <p:cNvSpPr txBox="1"/>
          <p:nvPr/>
        </p:nvSpPr>
        <p:spPr>
          <a:xfrm>
            <a:off x="575952" y="609480"/>
            <a:ext cx="10734666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我们希望写出足够泛化的代码来让它运行在各个地方，但高性能代码几乎总是特化的，即：针对特定场景做了特定优化</a:t>
            </a:r>
            <a:endParaRPr lang="zh-CN" altLang="en-US" dirty="0"/>
          </a:p>
        </p:txBody>
      </p:sp>
      <p:sp>
        <p:nvSpPr>
          <p:cNvPr id="2" name="TextBox 21">
            <a:extLst>
              <a:ext uri="{FF2B5EF4-FFF2-40B4-BE49-F238E27FC236}">
                <a16:creationId xmlns:a16="http://schemas.microsoft.com/office/drawing/2014/main" id="{7A8DFD69-5B56-1B95-F775-5FA190907D36}"/>
              </a:ext>
            </a:extLst>
          </p:cNvPr>
          <p:cNvSpPr txBox="1"/>
          <p:nvPr/>
        </p:nvSpPr>
        <p:spPr>
          <a:xfrm>
            <a:off x="441099" y="1291605"/>
            <a:ext cx="517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 </a:t>
            </a:r>
            <a:r>
              <a:rPr lang="en-US" altLang="zh-CN" dirty="0"/>
              <a:t>Diagonal</a:t>
            </a:r>
            <a:r>
              <a:rPr lang="zh-CN" altLang="en-US" dirty="0"/>
              <a:t> 类型告诉编译器：只有对角线有值</a:t>
            </a:r>
            <a:endParaRPr dirty="0"/>
          </a:p>
        </p:txBody>
      </p:sp>
      <p:pic>
        <p:nvPicPr>
          <p:cNvPr id="3" name="Picture 25">
            <a:extLst>
              <a:ext uri="{FF2B5EF4-FFF2-40B4-BE49-F238E27FC236}">
                <a16:creationId xmlns:a16="http://schemas.microsoft.com/office/drawing/2014/main" id="{DAADDCA9-74F8-5DE3-AB08-33FFE249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45" y="1840297"/>
            <a:ext cx="3492724" cy="3621133"/>
          </a:xfrm>
          <a:prstGeom prst="rect">
            <a:avLst/>
          </a:prstGeom>
        </p:spPr>
      </p:pic>
      <p:pic>
        <p:nvPicPr>
          <p:cNvPr id="4" name="Picture 26">
            <a:extLst>
              <a:ext uri="{FF2B5EF4-FFF2-40B4-BE49-F238E27FC236}">
                <a16:creationId xmlns:a16="http://schemas.microsoft.com/office/drawing/2014/main" id="{9DADF4E9-9453-62C2-E310-DFA53465F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115" y="1867915"/>
            <a:ext cx="3625496" cy="2428009"/>
          </a:xfrm>
          <a:prstGeom prst="rect">
            <a:avLst/>
          </a:prstGeom>
        </p:spPr>
      </p:pic>
      <p:pic>
        <p:nvPicPr>
          <p:cNvPr id="6" name="Picture 27">
            <a:extLst>
              <a:ext uri="{FF2B5EF4-FFF2-40B4-BE49-F238E27FC236}">
                <a16:creationId xmlns:a16="http://schemas.microsoft.com/office/drawing/2014/main" id="{2D30E73D-F70B-D6CA-D123-A8F99A184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023" y="1954572"/>
            <a:ext cx="3625496" cy="2699332"/>
          </a:xfrm>
          <a:prstGeom prst="rect">
            <a:avLst/>
          </a:prstGeom>
        </p:spPr>
      </p:pic>
      <p:pic>
        <p:nvPicPr>
          <p:cNvPr id="7" name="Picture 28">
            <a:extLst>
              <a:ext uri="{FF2B5EF4-FFF2-40B4-BE49-F238E27FC236}">
                <a16:creationId xmlns:a16="http://schemas.microsoft.com/office/drawing/2014/main" id="{4E9D9273-D6E8-AC9B-148E-B0416450A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639" y="4741786"/>
            <a:ext cx="4242880" cy="1245782"/>
          </a:xfrm>
          <a:prstGeom prst="rect">
            <a:avLst/>
          </a:prstGeom>
        </p:spPr>
      </p:pic>
      <p:grpSp>
        <p:nvGrpSpPr>
          <p:cNvPr id="8" name="Group 40">
            <a:extLst>
              <a:ext uri="{FF2B5EF4-FFF2-40B4-BE49-F238E27FC236}">
                <a16:creationId xmlns:a16="http://schemas.microsoft.com/office/drawing/2014/main" id="{6CA96B3F-7F8D-F34A-6395-7607689D3C70}"/>
              </a:ext>
            </a:extLst>
          </p:cNvPr>
          <p:cNvGrpSpPr/>
          <p:nvPr/>
        </p:nvGrpSpPr>
        <p:grpSpPr>
          <a:xfrm>
            <a:off x="8348883" y="1954572"/>
            <a:ext cx="3460862" cy="3506858"/>
            <a:chOff x="8274238" y="2143794"/>
            <a:chExt cx="3460862" cy="3506858"/>
          </a:xfrm>
        </p:grpSpPr>
        <p:cxnSp>
          <p:nvCxnSpPr>
            <p:cNvPr id="17" name="Straight Arrow Connector 30">
              <a:extLst>
                <a:ext uri="{FF2B5EF4-FFF2-40B4-BE49-F238E27FC236}">
                  <a16:creationId xmlns:a16="http://schemas.microsoft.com/office/drawing/2014/main" id="{76A60843-377C-202E-40CD-754C723C4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54391" y="5269956"/>
              <a:ext cx="114300" cy="380696"/>
            </a:xfrm>
            <a:prstGeom prst="straightConnector1">
              <a:avLst/>
            </a:prstGeom>
            <a:ln w="44450">
              <a:solidFill>
                <a:srgbClr val="FFC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32">
              <a:extLst>
                <a:ext uri="{FF2B5EF4-FFF2-40B4-BE49-F238E27FC236}">
                  <a16:creationId xmlns:a16="http://schemas.microsoft.com/office/drawing/2014/main" id="{F512196D-8C5A-472F-CBBA-73E4F279B5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00321" y="3516882"/>
              <a:ext cx="187036" cy="1467072"/>
            </a:xfrm>
            <a:prstGeom prst="straightConnector1">
              <a:avLst/>
            </a:prstGeom>
            <a:ln w="44450">
              <a:solidFill>
                <a:srgbClr val="FFC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Rectangle 35">
              <a:extLst>
                <a:ext uri="{FF2B5EF4-FFF2-40B4-BE49-F238E27FC236}">
                  <a16:creationId xmlns:a16="http://schemas.microsoft.com/office/drawing/2014/main" id="{53F2164D-87AE-CC6D-A5F7-38980F111DC5}"/>
                </a:ext>
              </a:extLst>
            </p:cNvPr>
            <p:cNvSpPr/>
            <p:nvPr/>
          </p:nvSpPr>
          <p:spPr>
            <a:xfrm>
              <a:off x="8790709" y="2143794"/>
              <a:ext cx="2944391" cy="1285206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38">
              <a:extLst>
                <a:ext uri="{FF2B5EF4-FFF2-40B4-BE49-F238E27FC236}">
                  <a16:creationId xmlns:a16="http://schemas.microsoft.com/office/drawing/2014/main" id="{E71DD72B-91DE-6A4F-4909-15179FDC41A5}"/>
                </a:ext>
              </a:extLst>
            </p:cNvPr>
            <p:cNvSpPr/>
            <p:nvPr/>
          </p:nvSpPr>
          <p:spPr>
            <a:xfrm>
              <a:off x="8274238" y="4945687"/>
              <a:ext cx="3460862" cy="309590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1C3085F0-ADBE-083D-A62A-0D13967C0ADD}"/>
              </a:ext>
            </a:extLst>
          </p:cNvPr>
          <p:cNvSpPr txBox="1"/>
          <p:nvPr/>
        </p:nvSpPr>
        <p:spPr>
          <a:xfrm>
            <a:off x="3001075" y="6063854"/>
            <a:ext cx="5864279" cy="36933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/>
              <a:t>引入的假设和条件越多，越容易设计出高性能的算法</a:t>
            </a:r>
          </a:p>
        </p:txBody>
      </p:sp>
    </p:spTree>
    <p:extLst>
      <p:ext uri="{BB962C8B-B14F-4D97-AF65-F5344CB8AC3E}">
        <p14:creationId xmlns:p14="http://schemas.microsoft.com/office/powerpoint/2010/main" val="133622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内存：缓存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11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F45D6E5D-2F5B-E742-4499-D1C669EABFE0}"/>
              </a:ext>
            </a:extLst>
          </p:cNvPr>
          <p:cNvSpPr txBox="1"/>
          <p:nvPr/>
        </p:nvSpPr>
        <p:spPr>
          <a:xfrm>
            <a:off x="575952" y="609480"/>
            <a:ext cx="516423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在一门足够高性能的语言中，内存是必须要考虑的因素</a:t>
            </a:r>
            <a:endParaRPr dirty="0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4D1D3713-A7E4-6F89-5A22-8159B290C981}"/>
              </a:ext>
            </a:extLst>
          </p:cNvPr>
          <p:cNvGrpSpPr/>
          <p:nvPr/>
        </p:nvGrpSpPr>
        <p:grpSpPr>
          <a:xfrm>
            <a:off x="722907" y="1236121"/>
            <a:ext cx="11294190" cy="2993135"/>
            <a:chOff x="722907" y="1236121"/>
            <a:chExt cx="11294190" cy="2993135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0E85528B-21F2-AAFF-D951-ACC788CA2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3237" y="1236121"/>
              <a:ext cx="6413860" cy="2993135"/>
            </a:xfrm>
            <a:prstGeom prst="rect">
              <a:avLst/>
            </a:prstGeom>
          </p:spPr>
        </p:pic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0242EC6C-6360-1900-DEBE-3F7A5FCF4DA6}"/>
                </a:ext>
              </a:extLst>
            </p:cNvPr>
            <p:cNvSpPr txBox="1"/>
            <p:nvPr/>
          </p:nvSpPr>
          <p:spPr>
            <a:xfrm>
              <a:off x="722907" y="1513748"/>
              <a:ext cx="471124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计算机存储是分层的：寄存器、</a:t>
              </a:r>
              <a:r>
                <a:rPr lang="en-US" altLang="zh-CN" dirty="0"/>
                <a:t>CPU</a:t>
              </a:r>
              <a:r>
                <a:rPr lang="zh-CN" altLang="en-US" dirty="0"/>
                <a:t> 三级缓存、内存、磁盘缓存、磁盘、远程存储</a:t>
              </a:r>
              <a:endParaRPr lang="en-US" altLang="zh-CN" dirty="0"/>
            </a:p>
          </p:txBody>
        </p:sp>
      </p:grpSp>
      <p:grpSp>
        <p:nvGrpSpPr>
          <p:cNvPr id="12" name="Group 17">
            <a:extLst>
              <a:ext uri="{FF2B5EF4-FFF2-40B4-BE49-F238E27FC236}">
                <a16:creationId xmlns:a16="http://schemas.microsoft.com/office/drawing/2014/main" id="{F3FDEDE0-77FE-97E5-544C-59AB5789E8D9}"/>
              </a:ext>
            </a:extLst>
          </p:cNvPr>
          <p:cNvGrpSpPr/>
          <p:nvPr/>
        </p:nvGrpSpPr>
        <p:grpSpPr>
          <a:xfrm>
            <a:off x="644449" y="2715181"/>
            <a:ext cx="4868156" cy="1387657"/>
            <a:chOff x="644449" y="2715181"/>
            <a:chExt cx="4868156" cy="1387657"/>
          </a:xfrm>
        </p:grpSpPr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C0E6BDC5-DE5F-91B7-7FDC-990AF330C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907" y="2715181"/>
              <a:ext cx="4593675" cy="599175"/>
            </a:xfrm>
            <a:prstGeom prst="rect">
              <a:avLst/>
            </a:prstGeom>
          </p:spPr>
        </p:pic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38BE7676-132C-6A0C-49C3-57FC05DA6E70}"/>
                </a:ext>
              </a:extLst>
            </p:cNvPr>
            <p:cNvSpPr txBox="1"/>
            <p:nvPr/>
          </p:nvSpPr>
          <p:spPr>
            <a:xfrm>
              <a:off x="644449" y="3456507"/>
              <a:ext cx="48681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dirty="0"/>
                <a:t>CPU</a:t>
              </a:r>
              <a:r>
                <a:rPr lang="zh-CN" altLang="en-US" dirty="0"/>
                <a:t> 在处理内存中的数据（矩阵）的时候，会先将数据读取到 </a:t>
              </a:r>
              <a:r>
                <a:rPr lang="en-US" altLang="zh-CN" dirty="0"/>
                <a:t>CPU</a:t>
              </a:r>
              <a:r>
                <a:rPr lang="zh-CN" altLang="en-US" dirty="0"/>
                <a:t> 缓存中</a:t>
              </a:r>
              <a:endParaRPr dirty="0"/>
            </a:p>
          </p:txBody>
        </p:sp>
      </p:grpSp>
      <p:sp>
        <p:nvSpPr>
          <p:cNvPr id="15" name="TextBox 19">
            <a:extLst>
              <a:ext uri="{FF2B5EF4-FFF2-40B4-BE49-F238E27FC236}">
                <a16:creationId xmlns:a16="http://schemas.microsoft.com/office/drawing/2014/main" id="{6BF99F04-9AA4-8D37-8383-4417BDDFC6B7}"/>
              </a:ext>
            </a:extLst>
          </p:cNvPr>
          <p:cNvSpPr txBox="1"/>
          <p:nvPr/>
        </p:nvSpPr>
        <p:spPr>
          <a:xfrm>
            <a:off x="1752413" y="4361582"/>
            <a:ext cx="7701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dirty="0"/>
              <a:t>CPU</a:t>
            </a:r>
            <a:r>
              <a:rPr lang="zh-CN" altLang="en-US" dirty="0"/>
              <a:t> 在从内存中加载缓存的时候，每次会加载一段连续的内存而非单个值</a:t>
            </a:r>
          </a:p>
        </p:txBody>
      </p:sp>
      <p:grpSp>
        <p:nvGrpSpPr>
          <p:cNvPr id="16" name="Group 22">
            <a:extLst>
              <a:ext uri="{FF2B5EF4-FFF2-40B4-BE49-F238E27FC236}">
                <a16:creationId xmlns:a16="http://schemas.microsoft.com/office/drawing/2014/main" id="{1128A491-6511-9475-7881-7AEE56781B24}"/>
              </a:ext>
            </a:extLst>
          </p:cNvPr>
          <p:cNvGrpSpPr/>
          <p:nvPr/>
        </p:nvGrpSpPr>
        <p:grpSpPr>
          <a:xfrm>
            <a:off x="1752413" y="4897608"/>
            <a:ext cx="7701648" cy="1147989"/>
            <a:chOff x="1752413" y="4897608"/>
            <a:chExt cx="7701648" cy="1147989"/>
          </a:xfrm>
        </p:grpSpPr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4A74DD1C-5322-E660-831D-534469E8880B}"/>
                </a:ext>
              </a:extLst>
            </p:cNvPr>
            <p:cNvSpPr txBox="1"/>
            <p:nvPr/>
          </p:nvSpPr>
          <p:spPr>
            <a:xfrm>
              <a:off x="1752413" y="4897608"/>
              <a:ext cx="77016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N" altLang="zh-CN" dirty="0"/>
                <a:t>CPU </a:t>
              </a:r>
              <a:r>
                <a:rPr lang="zh-CN" altLang="en-CN" dirty="0"/>
                <a:t>缓存</a:t>
              </a:r>
              <a:r>
                <a:rPr lang="zh-CN" altLang="en-US" dirty="0"/>
                <a:t>特性</a:t>
              </a:r>
            </a:p>
          </p:txBody>
        </p:sp>
        <p:sp>
          <p:nvSpPr>
            <p:cNvPr id="18" name="TextBox 21">
              <a:extLst>
                <a:ext uri="{FF2B5EF4-FFF2-40B4-BE49-F238E27FC236}">
                  <a16:creationId xmlns:a16="http://schemas.microsoft.com/office/drawing/2014/main" id="{721FAC4C-2963-82DA-8F72-283EAB14D3C0}"/>
                </a:ext>
              </a:extLst>
            </p:cNvPr>
            <p:cNvSpPr txBox="1"/>
            <p:nvPr/>
          </p:nvSpPr>
          <p:spPr>
            <a:xfrm>
              <a:off x="2534867" y="5399266"/>
              <a:ext cx="5955476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空间局部性：内存上越相近的位置，在缓存中的概率越高</a:t>
              </a:r>
              <a:endParaRPr lang="en-US" altLang="zh-CN" dirty="0"/>
            </a:p>
            <a:p>
              <a:r>
                <a:rPr lang="zh-CN" altLang="en-US" dirty="0"/>
                <a:t>时间局部性：最近刚被使用过的值，在缓存中的概率较高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71994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内存：缓存</a:t>
            </a:r>
            <a:endParaRPr dirty="0"/>
          </a:p>
        </p:txBody>
      </p:sp>
      <p:sp>
        <p:nvSpPr>
          <p:cNvPr id="11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F45D6E5D-2F5B-E742-4499-D1C669EABFE0}"/>
              </a:ext>
            </a:extLst>
          </p:cNvPr>
          <p:cNvSpPr txBox="1"/>
          <p:nvPr/>
        </p:nvSpPr>
        <p:spPr>
          <a:xfrm>
            <a:off x="575952" y="609480"/>
            <a:ext cx="7961471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CN" altLang="zh-CN" dirty="0"/>
              <a:t>CPU</a:t>
            </a:r>
            <a:r>
              <a:rPr lang="zh-CN" altLang="en-US" dirty="0"/>
              <a:t> 在从内存中加载缓存的时候，每次会加载一段连续的内存 </a:t>
            </a:r>
            <a:r>
              <a:rPr lang="en-US" altLang="zh-CN" dirty="0"/>
              <a:t>(cache line) </a:t>
            </a:r>
            <a:r>
              <a:rPr lang="zh-CN" altLang="en-US" dirty="0"/>
              <a:t>而非单个值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6FBA2DED-F627-4FC3-1874-87C234B58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71" y="1255473"/>
            <a:ext cx="4664457" cy="4347053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B6A29B18-7B88-F8DD-68C7-073372DA9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72" y="1255473"/>
            <a:ext cx="4664457" cy="434705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92164BA-764A-2B53-FDB4-331AEB80C849}"/>
              </a:ext>
            </a:extLst>
          </p:cNvPr>
          <p:cNvSpPr txBox="1"/>
          <p:nvPr/>
        </p:nvSpPr>
        <p:spPr>
          <a:xfrm>
            <a:off x="3043646" y="5747649"/>
            <a:ext cx="549381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沿着数组的内存排列顺序使用矩阵</a:t>
            </a:r>
            <a:r>
              <a:rPr lang="zh-CN" altLang="en-US" dirty="0"/>
              <a:t>，缓存命中率更高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807496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内存：缓存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11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F45D6E5D-2F5B-E742-4499-D1C669EABFE0}"/>
              </a:ext>
            </a:extLst>
          </p:cNvPr>
          <p:cNvSpPr txBox="1"/>
          <p:nvPr/>
        </p:nvSpPr>
        <p:spPr>
          <a:xfrm>
            <a:off x="575952" y="609480"/>
            <a:ext cx="5016754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在一门足够高性能的语言中，内存是必须要考虑的因素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18996737-40E9-1D26-BF41-DB20AFB13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48" y="1634724"/>
            <a:ext cx="5037450" cy="3364821"/>
          </a:xfrm>
          <a:prstGeom prst="rect">
            <a:avLst/>
          </a:prstGeom>
        </p:spPr>
      </p:pic>
      <p:pic>
        <p:nvPicPr>
          <p:cNvPr id="4" name="Picture 13">
            <a:extLst>
              <a:ext uri="{FF2B5EF4-FFF2-40B4-BE49-F238E27FC236}">
                <a16:creationId xmlns:a16="http://schemas.microsoft.com/office/drawing/2014/main" id="{D4702B45-9924-08CA-DF1F-B1ACD46B0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424" y="1599266"/>
            <a:ext cx="5037450" cy="3400279"/>
          </a:xfrm>
          <a:prstGeom prst="rect">
            <a:avLst/>
          </a:prstGeom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8F5CB106-F265-1AE8-11D1-408D41C05C8B}"/>
              </a:ext>
            </a:extLst>
          </p:cNvPr>
          <p:cNvSpPr txBox="1"/>
          <p:nvPr/>
        </p:nvSpPr>
        <p:spPr>
          <a:xfrm>
            <a:off x="1493175" y="1229934"/>
            <a:ext cx="32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🚀</a:t>
            </a:r>
            <a:r>
              <a:rPr lang="zh-CN" altLang="en-US" dirty="0"/>
              <a:t>：延列的方向进行迭代</a:t>
            </a:r>
            <a:endParaRPr dirty="0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2691FD01-3FDF-0019-0190-871378008D2C}"/>
              </a:ext>
            </a:extLst>
          </p:cNvPr>
          <p:cNvSpPr txBox="1"/>
          <p:nvPr/>
        </p:nvSpPr>
        <p:spPr>
          <a:xfrm>
            <a:off x="7516151" y="1166321"/>
            <a:ext cx="32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🐢</a:t>
            </a:r>
            <a:r>
              <a:rPr lang="zh-CN" altLang="en-US" dirty="0"/>
              <a:t>：延行的方向进行迭代</a:t>
            </a:r>
            <a:endParaRPr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4AC812-7C95-FE99-7D8D-4BE19186FFF6}"/>
              </a:ext>
            </a:extLst>
          </p:cNvPr>
          <p:cNvSpPr txBox="1"/>
          <p:nvPr/>
        </p:nvSpPr>
        <p:spPr>
          <a:xfrm>
            <a:off x="699795" y="5304900"/>
            <a:ext cx="6301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Julia </a:t>
            </a:r>
            <a:r>
              <a:rPr lang="zh-CN" altLang="en-US" dirty="0"/>
              <a:t>的稠密矩阵以列的方向进行内存排布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沿着内存布局的方向读取数据能够拿到较高的缓存利用率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347B9D1C-4841-EB10-22B6-DD642CC9D2EB}"/>
              </a:ext>
            </a:extLst>
          </p:cNvPr>
          <p:cNvSpPr txBox="1"/>
          <p:nvPr/>
        </p:nvSpPr>
        <p:spPr>
          <a:xfrm>
            <a:off x="-30774" y="6307431"/>
            <a:ext cx="91024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Python/MATLAB</a:t>
            </a:r>
            <a:r>
              <a:rPr lang="zh-CN" altLang="en-US" sz="1200" dirty="0">
                <a:solidFill>
                  <a:schemeClr val="tx1"/>
                </a:solidFill>
              </a:rPr>
              <a:t> 太慢了以至于无论按照什么迭代方式，性能都差不多</a:t>
            </a:r>
            <a:endParaRPr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15589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4E3C5-2908-45A5-7563-5D933FE4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>
            <a:extLst>
              <a:ext uri="{FF2B5EF4-FFF2-40B4-BE49-F238E27FC236}">
                <a16:creationId xmlns:a16="http://schemas.microsoft.com/office/drawing/2014/main" id="{F849E568-14B6-037A-F81C-18466E7E018C}"/>
              </a:ext>
            </a:extLst>
          </p:cNvPr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内存：数据布局</a:t>
            </a:r>
            <a:endParaRPr dirty="0"/>
          </a:p>
        </p:txBody>
      </p:sp>
      <p:sp>
        <p:nvSpPr>
          <p:cNvPr id="363" name="灯片编号占位符 1">
            <a:extLst>
              <a:ext uri="{FF2B5EF4-FFF2-40B4-BE49-F238E27FC236}">
                <a16:creationId xmlns:a16="http://schemas.microsoft.com/office/drawing/2014/main" id="{D2C38F36-B5DB-E53F-27A0-3C3B8479367F}"/>
              </a:ext>
            </a:extLst>
          </p:cNvPr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11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27ECCD3A-C06E-1EF1-52A1-C01390B37466}"/>
              </a:ext>
            </a:extLst>
          </p:cNvPr>
          <p:cNvSpPr txBox="1"/>
          <p:nvPr/>
        </p:nvSpPr>
        <p:spPr>
          <a:xfrm>
            <a:off x="575952" y="609480"/>
            <a:ext cx="378564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复杂结构体的矩阵表达可能存在多种形式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C0FC01-BFF0-6747-9B37-C7B4E9F29B4C}"/>
              </a:ext>
            </a:extLst>
          </p:cNvPr>
          <p:cNvSpPr txBox="1"/>
          <p:nvPr/>
        </p:nvSpPr>
        <p:spPr>
          <a:xfrm>
            <a:off x="551732" y="1361914"/>
            <a:ext cx="5146222" cy="259724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CArrayAoS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{T,N} &lt;: </a:t>
            </a:r>
            <a:r>
              <a:rPr lang="en-US" altLang="zh-CN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AbstractArray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{Complex{T},N}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data::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Array{Complex{T},N}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Base.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(a::</a:t>
            </a:r>
            <a:r>
              <a:rPr lang="en-US" altLang="zh-CN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CArrayAoS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a.data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Base.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propagate_inbounds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Base.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getindex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a::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CArrayAoS{T}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indexes...)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{T}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getindex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a.data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indexes...)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Base.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propagate_inbounds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Base.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setindex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a::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CArrayAoS{T}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v::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indexes...)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{T}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setindex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a.data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v, indexes...)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FC82A9-CF32-4984-6048-F263A7299940}"/>
              </a:ext>
            </a:extLst>
          </p:cNvPr>
          <p:cNvSpPr txBox="1"/>
          <p:nvPr/>
        </p:nvSpPr>
        <p:spPr>
          <a:xfrm>
            <a:off x="6367547" y="1361914"/>
            <a:ext cx="5550133" cy="422166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CArraySoA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{T,N} &lt;: </a:t>
            </a:r>
            <a:r>
              <a:rPr lang="en-US" altLang="zh-CN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AbstractArray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{Complex{T},N}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re::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Array{T,N}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Array{T,N}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CArraySoA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(x::</a:t>
            </a:r>
            <a:r>
              <a:rPr lang="en-US" altLang="zh-CN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AbstractArray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{Complex{T},N}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{T,N}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CArraySoA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imag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(x))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Base.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(a::</a:t>
            </a:r>
            <a:r>
              <a:rPr lang="en-US" altLang="zh-CN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CArraySoA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(a.re)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Base.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propagate_inbounds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Base.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getindex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a::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CArraySoA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indexes...)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Complex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getindex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(a.re, indexes...),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getindex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(a.im, indexes...)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Base.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propagate_inbounds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Base.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setindex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a::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CArraySoA{T}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v, indexes...)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{T}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 =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setindex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(a.re,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(v), indexes...)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setindex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(a.im,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imag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(v), indexes...)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Complex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{T}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(re,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BD75EF-2FD1-28D8-1A61-CF8AC3BAE353}"/>
              </a:ext>
            </a:extLst>
          </p:cNvPr>
          <p:cNvSpPr txBox="1"/>
          <p:nvPr/>
        </p:nvSpPr>
        <p:spPr>
          <a:xfrm>
            <a:off x="551732" y="1027538"/>
            <a:ext cx="478271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Ao</a:t>
            </a:r>
            <a:r>
              <a:rPr lang="en-US" altLang="zh-CN" dirty="0" err="1"/>
              <a:t>S</a:t>
            </a:r>
            <a:r>
              <a:rPr lang="en-US" altLang="zh-CN" dirty="0"/>
              <a:t> (Array of</a:t>
            </a:r>
            <a:r>
              <a:rPr lang="zh-CN" altLang="en-US" dirty="0"/>
              <a:t> </a:t>
            </a:r>
            <a:r>
              <a:rPr lang="en-US" altLang="zh-CN" dirty="0"/>
              <a:t>Struct)</a:t>
            </a:r>
            <a:r>
              <a:rPr lang="zh-CN" altLang="en-US" dirty="0"/>
              <a:t>：矩阵的每个元素是结构体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8515731-1DCC-E235-C92B-EF7BA22127EB}"/>
              </a:ext>
            </a:extLst>
          </p:cNvPr>
          <p:cNvSpPr txBox="1"/>
          <p:nvPr/>
        </p:nvSpPr>
        <p:spPr>
          <a:xfrm>
            <a:off x="6371114" y="948030"/>
            <a:ext cx="547521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SoA</a:t>
            </a:r>
            <a:r>
              <a:rPr lang="en-US" altLang="zh-CN" dirty="0"/>
              <a:t> (Struct of</a:t>
            </a:r>
            <a:r>
              <a:rPr lang="zh-CN" altLang="en-US" dirty="0"/>
              <a:t> </a:t>
            </a:r>
            <a:r>
              <a:rPr lang="en-US" altLang="zh-CN" dirty="0"/>
              <a:t>Array)</a:t>
            </a:r>
            <a:r>
              <a:rPr lang="zh-CN" altLang="en-US" dirty="0"/>
              <a:t>：结构体包含实部矩阵与虚部矩阵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E0C4E8B-BEC5-C8B5-6D91-B47CF97E0AD3}"/>
              </a:ext>
            </a:extLst>
          </p:cNvPr>
          <p:cNvSpPr txBox="1"/>
          <p:nvPr/>
        </p:nvSpPr>
        <p:spPr>
          <a:xfrm>
            <a:off x="551732" y="4825956"/>
            <a:ext cx="5146222" cy="100450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=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(ComplexF64,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A1 =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CArrayAoS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(A)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A2 =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CArraySoA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(A)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@assert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== A1 == A2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@assert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local_mean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(A) ==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local_mean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(A1) ==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local_mean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(A2)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FAAA4D9-122A-9D16-B578-270A2CC09402}"/>
              </a:ext>
            </a:extLst>
          </p:cNvPr>
          <p:cNvSpPr txBox="1"/>
          <p:nvPr/>
        </p:nvSpPr>
        <p:spPr>
          <a:xfrm>
            <a:off x="551732" y="4303699"/>
            <a:ext cx="171456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用法上是等价的</a:t>
            </a:r>
          </a:p>
        </p:txBody>
      </p:sp>
    </p:spTree>
    <p:extLst>
      <p:ext uri="{BB962C8B-B14F-4D97-AF65-F5344CB8AC3E}">
        <p14:creationId xmlns:p14="http://schemas.microsoft.com/office/powerpoint/2010/main" val="400352308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C5272-E3D1-D9E4-2F98-1C205F1BD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>
            <a:extLst>
              <a:ext uri="{FF2B5EF4-FFF2-40B4-BE49-F238E27FC236}">
                <a16:creationId xmlns:a16="http://schemas.microsoft.com/office/drawing/2014/main" id="{68419D2A-EE7C-9A4C-BA8E-2AAE305EA6B7}"/>
              </a:ext>
            </a:extLst>
          </p:cNvPr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内存：数据布局</a:t>
            </a:r>
            <a:endParaRPr dirty="0"/>
          </a:p>
        </p:txBody>
      </p:sp>
      <p:sp>
        <p:nvSpPr>
          <p:cNvPr id="363" name="灯片编号占位符 1">
            <a:extLst>
              <a:ext uri="{FF2B5EF4-FFF2-40B4-BE49-F238E27FC236}">
                <a16:creationId xmlns:a16="http://schemas.microsoft.com/office/drawing/2014/main" id="{6A4EABB5-3D48-D110-9886-23D4CB196267}"/>
              </a:ext>
            </a:extLst>
          </p:cNvPr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11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15CE5F2F-C0A3-37BC-FE2A-1A01C1291C01}"/>
              </a:ext>
            </a:extLst>
          </p:cNvPr>
          <p:cNvSpPr txBox="1"/>
          <p:nvPr/>
        </p:nvSpPr>
        <p:spPr>
          <a:xfrm>
            <a:off x="575952" y="609480"/>
            <a:ext cx="460638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不同的布局对于不同的使用场景，会有不同的性能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80470F-0E4C-BEFF-CE55-AA3DAA81DC36}"/>
              </a:ext>
            </a:extLst>
          </p:cNvPr>
          <p:cNvSpPr txBox="1"/>
          <p:nvPr/>
        </p:nvSpPr>
        <p:spPr>
          <a:xfrm>
            <a:off x="373434" y="1134805"/>
            <a:ext cx="5011420" cy="49543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local_mean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(A::</a:t>
            </a:r>
            <a:r>
              <a:rPr lang="pt-BR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AbstractArray{T}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r=</a:t>
            </a:r>
            <a:r>
              <a:rPr lang="pt-BR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</a:t>
            </a: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 =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(A)</a:t>
            </a: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 =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(T, N)</a:t>
            </a: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@inbounds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in </a:t>
            </a:r>
            <a:r>
              <a:rPr lang="pt-BR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:r</a:t>
            </a: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 = </a:t>
            </a:r>
            <a:r>
              <a:rPr lang="pt-BR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e = i + r</a:t>
            </a: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S[i] =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_mean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s, e)</a:t>
            </a: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pt-BR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@inbounds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in (r+</a:t>
            </a:r>
            <a:r>
              <a:rPr lang="pt-BR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):(N-r)</a:t>
            </a: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 = i - r</a:t>
            </a: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e = i + r</a:t>
            </a: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S[i] =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_mean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s, e)</a:t>
            </a: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pt-BR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@inbounds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in (N-r+</a:t>
            </a:r>
            <a:r>
              <a:rPr lang="pt-BR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):N</a:t>
            </a: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 = i - r</a:t>
            </a: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e = N</a:t>
            </a: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S[i] =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_mean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s, e)</a:t>
            </a: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pt-BR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</a:t>
            </a: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pt-BR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@inline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_mean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(A::</a:t>
            </a:r>
            <a:r>
              <a:rPr lang="pt-BR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AbstractArray{T}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s, e) </a:t>
            </a:r>
            <a:r>
              <a:rPr lang="pt-BR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</a:t>
            </a: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tmp =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zero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(T)</a:t>
            </a: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@inbounds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@simd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 in s:e</a:t>
            </a: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tmp += A[k]</a:t>
            </a: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pt-BR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tmp / (e - s + </a:t>
            </a:r>
            <a:r>
              <a:rPr lang="pt-BR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pt-BR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pt-BR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2C1C58-AB8E-D20B-8555-E4173C0C00E1}"/>
              </a:ext>
            </a:extLst>
          </p:cNvPr>
          <p:cNvSpPr txBox="1"/>
          <p:nvPr/>
        </p:nvSpPr>
        <p:spPr>
          <a:xfrm>
            <a:off x="5695296" y="1520885"/>
            <a:ext cx="5875020" cy="33239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=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(ComplexF64,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A1 =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CArrayAoS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(A)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A2 =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CArraySoA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(A)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@assert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== A1 == A2</a:t>
            </a: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@assert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local_mean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(A) ==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local_mean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(A1) ==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local_mean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(A2)</a:t>
            </a:r>
          </a:p>
          <a:p>
            <a:pPr>
              <a:lnSpc>
                <a:spcPts val="1425"/>
              </a:lnSpc>
            </a:pPr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@btime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local_mean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($A);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21.200 μs (2 allocations: 156.30 KiB)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@btime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local_mean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($A1);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22.100 μs (2 allocations: 156.30 KiB)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@btime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local_mean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($A2);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26.700 μs (2 allocations: 156.30 KiB)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@btime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local_mean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($A,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87.000 μs (2 allocations: 156.30 KiB)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@btime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local_mean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($A1,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86.300 μs (2 allocations: 156.30 KiB)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@btime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local_mean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($A2,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59.900 μs (2 allocations: 156.30 KiB)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@btime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local_mean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($A,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135.700 μs (2 allocations: 156.30 KiB)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@btime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local_mean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($A1,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132.300 μs (2 allocations: 156.30 KiB)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@btime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local_mean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($A2,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90.300 μs (2 allocations: 156.30 KiB)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AF5C26-10C7-39C0-9CC5-CF074C311CF4}"/>
              </a:ext>
            </a:extLst>
          </p:cNvPr>
          <p:cNvSpPr txBox="1"/>
          <p:nvPr/>
        </p:nvSpPr>
        <p:spPr>
          <a:xfrm>
            <a:off x="5695296" y="1104866"/>
            <a:ext cx="304987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滤波场景：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SoA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比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AoS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要更快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FB7E24-B058-2C0F-3052-35FB3B5C8406}"/>
              </a:ext>
            </a:extLst>
          </p:cNvPr>
          <p:cNvSpPr txBox="1"/>
          <p:nvPr/>
        </p:nvSpPr>
        <p:spPr>
          <a:xfrm>
            <a:off x="5695296" y="5076227"/>
            <a:ext cx="5875020" cy="9900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Base.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(A::</a:t>
            </a:r>
            <a:r>
              <a:rPr lang="en-US" altLang="zh-CN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CArraySoA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A.re</a:t>
            </a:r>
          </a:p>
          <a:p>
            <a:pPr>
              <a:lnSpc>
                <a:spcPts val="1425"/>
              </a:lnSpc>
            </a:pP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@btime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($A));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9.300 μs (2 allocations: 78.17 KiB)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@btime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($A1));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10.300 μs (2 allocations: 78.17 KiB)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@btime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maximum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($A2));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5.750 μs (0 allocations: 0 bytes)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28934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内存：广播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11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F45D6E5D-2F5B-E742-4499-D1C669EABFE0}"/>
              </a:ext>
            </a:extLst>
          </p:cNvPr>
          <p:cNvSpPr txBox="1"/>
          <p:nvPr/>
        </p:nvSpPr>
        <p:spPr>
          <a:xfrm>
            <a:off x="575952" y="609480"/>
            <a:ext cx="602344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广播本质上是 </a:t>
            </a:r>
            <a:r>
              <a:rPr lang="en-US" altLang="zh-CN" dirty="0"/>
              <a:t>for</a:t>
            </a:r>
            <a:r>
              <a:rPr lang="zh-CN" altLang="en-US" dirty="0"/>
              <a:t> 循环，它是对典型 </a:t>
            </a:r>
            <a:r>
              <a:rPr lang="en-US" altLang="zh-CN" dirty="0"/>
              <a:t>for</a:t>
            </a:r>
            <a:r>
              <a:rPr lang="zh-CN" altLang="en-US" dirty="0"/>
              <a:t> 循环用法的一层抽象封装</a:t>
            </a:r>
          </a:p>
        </p:txBody>
      </p:sp>
      <p:pic>
        <p:nvPicPr>
          <p:cNvPr id="2" name="Picture 14">
            <a:extLst>
              <a:ext uri="{FF2B5EF4-FFF2-40B4-BE49-F238E27FC236}">
                <a16:creationId xmlns:a16="http://schemas.microsoft.com/office/drawing/2014/main" id="{3D5B05D8-9D8C-AE3E-69D6-11ECF3E94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4" y="1114278"/>
            <a:ext cx="4959893" cy="4148274"/>
          </a:xfrm>
          <a:prstGeom prst="rect">
            <a:avLst/>
          </a:prstGeom>
        </p:spPr>
      </p:pic>
      <p:sp>
        <p:nvSpPr>
          <p:cNvPr id="3" name="TextBox 15">
            <a:extLst>
              <a:ext uri="{FF2B5EF4-FFF2-40B4-BE49-F238E27FC236}">
                <a16:creationId xmlns:a16="http://schemas.microsoft.com/office/drawing/2014/main" id="{3376DB57-2071-E5A7-2B0F-E612C95FB148}"/>
              </a:ext>
            </a:extLst>
          </p:cNvPr>
          <p:cNvSpPr txBox="1"/>
          <p:nvPr/>
        </p:nvSpPr>
        <p:spPr>
          <a:xfrm>
            <a:off x="422004" y="5405168"/>
            <a:ext cx="4729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/>
              <a:t>在</a:t>
            </a:r>
            <a:r>
              <a:rPr lang="zh-CN" altLang="en-US" sz="1600" dirty="0"/>
              <a:t> </a:t>
            </a:r>
            <a:r>
              <a:rPr lang="en-US" altLang="zh-CN" sz="1600" dirty="0"/>
              <a:t>Julia</a:t>
            </a:r>
            <a:r>
              <a:rPr lang="zh-CN" altLang="en-US" sz="1600" dirty="0"/>
              <a:t> 中，广播与 </a:t>
            </a:r>
            <a:r>
              <a:rPr lang="en-US" altLang="zh-CN" sz="1600" dirty="0"/>
              <a:t>for</a:t>
            </a:r>
            <a:r>
              <a:rPr lang="zh-CN" altLang="en-US" sz="1600" dirty="0"/>
              <a:t> 循环的行为与性能是一致的</a:t>
            </a:r>
            <a:endParaRPr lang="en-US" altLang="zh-CN" sz="1600" dirty="0"/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19D39E25-B3CB-5182-1432-26B31A5B6037}"/>
              </a:ext>
            </a:extLst>
          </p:cNvPr>
          <p:cNvGrpSpPr/>
          <p:nvPr/>
        </p:nvGrpSpPr>
        <p:grpSpPr>
          <a:xfrm>
            <a:off x="5603237" y="1185398"/>
            <a:ext cx="6201714" cy="3668499"/>
            <a:chOff x="5603237" y="1185398"/>
            <a:chExt cx="6201714" cy="3668499"/>
          </a:xfrm>
        </p:grpSpPr>
        <p:pic>
          <p:nvPicPr>
            <p:cNvPr id="5" name="Picture 18">
              <a:extLst>
                <a:ext uri="{FF2B5EF4-FFF2-40B4-BE49-F238E27FC236}">
                  <a16:creationId xmlns:a16="http://schemas.microsoft.com/office/drawing/2014/main" id="{58D90E5E-6B4C-6F5E-2283-2380D38D7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3237" y="1185398"/>
              <a:ext cx="6201714" cy="2847892"/>
            </a:xfrm>
            <a:prstGeom prst="rect">
              <a:avLst/>
            </a:prstGeom>
          </p:spPr>
        </p:pic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91869327-369E-A750-D2DC-E5708D1B7537}"/>
                </a:ext>
              </a:extLst>
            </p:cNvPr>
            <p:cNvSpPr txBox="1"/>
            <p:nvPr/>
          </p:nvSpPr>
          <p:spPr>
            <a:xfrm>
              <a:off x="6811976" y="4022900"/>
              <a:ext cx="37842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600" dirty="0"/>
                <a:t>对于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MATLAB/Python</a:t>
              </a:r>
              <a:r>
                <a:rPr lang="zh-CN" altLang="en-US" sz="1600" dirty="0"/>
                <a:t> 来说，通过广播可以将 </a:t>
              </a:r>
              <a:r>
                <a:rPr lang="en-US" altLang="zh-CN" sz="1600" dirty="0"/>
                <a:t>for</a:t>
              </a:r>
              <a:r>
                <a:rPr lang="zh-CN" altLang="en-US" sz="1600" dirty="0"/>
                <a:t> 循环的展开转移到更高效的 </a:t>
              </a:r>
              <a:r>
                <a:rPr lang="en-US" altLang="zh-CN" sz="1600" dirty="0"/>
                <a:t>C</a:t>
              </a:r>
              <a:r>
                <a:rPr lang="zh-CN" altLang="en-US" sz="1600" dirty="0"/>
                <a:t> 层面进行，从而获得性能加速</a:t>
              </a:r>
              <a:endParaRPr lang="en-US" altLang="zh-CN" sz="1600" dirty="0"/>
            </a:p>
          </p:txBody>
        </p:sp>
      </p:grpSp>
      <p:sp>
        <p:nvSpPr>
          <p:cNvPr id="7" name="TextBox 22">
            <a:extLst>
              <a:ext uri="{FF2B5EF4-FFF2-40B4-BE49-F238E27FC236}">
                <a16:creationId xmlns:a16="http://schemas.microsoft.com/office/drawing/2014/main" id="{E5E3B918-F9C6-F0EC-01BA-34D81D413431}"/>
              </a:ext>
            </a:extLst>
          </p:cNvPr>
          <p:cNvSpPr txBox="1"/>
          <p:nvPr/>
        </p:nvSpPr>
        <p:spPr>
          <a:xfrm>
            <a:off x="6811976" y="5112780"/>
            <a:ext cx="3784236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广播本质上是一个性能优化的 </a:t>
            </a:r>
            <a:r>
              <a:rPr lang="en-US" altLang="zh-CN" sz="1600" dirty="0"/>
              <a:t>tradeoff</a:t>
            </a:r>
            <a:r>
              <a:rPr lang="zh-CN" altLang="en-US" sz="1600" dirty="0"/>
              <a:t> 取舍：它以更高的内存开销作为代价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222066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内存：广播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11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F45D6E5D-2F5B-E742-4499-D1C669EABFE0}"/>
              </a:ext>
            </a:extLst>
          </p:cNvPr>
          <p:cNvSpPr txBox="1"/>
          <p:nvPr/>
        </p:nvSpPr>
        <p:spPr>
          <a:xfrm>
            <a:off x="575952" y="609480"/>
            <a:ext cx="7355536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Julia </a:t>
            </a:r>
            <a:r>
              <a:rPr lang="zh-CN" altLang="en-US" dirty="0"/>
              <a:t>有很好的向量化编程支持：但它的主要目的是为了简化写法而不是加速代码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586D2D-C3E8-2075-6B7E-007C44B58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1586475"/>
            <a:ext cx="3522898" cy="2220595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43ED3840-DBA7-DB62-6B99-6D9B3DBD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4680811"/>
            <a:ext cx="4365781" cy="934739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173CE59-1D57-1F13-3E80-0982BAC48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9494"/>
            <a:ext cx="5422899" cy="2563552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CBB7D60D-C7A6-407E-969F-36AC0CBED707}"/>
              </a:ext>
            </a:extLst>
          </p:cNvPr>
          <p:cNvSpPr txBox="1"/>
          <p:nvPr/>
        </p:nvSpPr>
        <p:spPr>
          <a:xfrm>
            <a:off x="527050" y="1155310"/>
            <a:ext cx="3983990" cy="377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Python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/MATLAB 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中常见的向量化风格编程</a:t>
            </a:r>
            <a:endParaRPr lang="en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7BED5B2B-8BE9-45C3-2EA4-8B07768A2B25}"/>
              </a:ext>
            </a:extLst>
          </p:cNvPr>
          <p:cNvSpPr txBox="1"/>
          <p:nvPr/>
        </p:nvSpPr>
        <p:spPr>
          <a:xfrm>
            <a:off x="488315" y="4122265"/>
            <a:ext cx="3522898" cy="377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但在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Julia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 中更多的是标量实现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广播</a:t>
            </a:r>
            <a:endParaRPr lang="en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1B6ED2DB-2FB7-FE93-7C07-1DAFEC0E0446}"/>
              </a:ext>
            </a:extLst>
          </p:cNvPr>
          <p:cNvSpPr txBox="1"/>
          <p:nvPr/>
        </p:nvSpPr>
        <p:spPr>
          <a:xfrm>
            <a:off x="6764404" y="4912079"/>
            <a:ext cx="4086089" cy="58477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在一门足够快的语言中：广播只是代码复用的一种手段，而不是性能优化的手段。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3708886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内存：算子融合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11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F45D6E5D-2F5B-E742-4499-D1C669EABFE0}"/>
              </a:ext>
            </a:extLst>
          </p:cNvPr>
          <p:cNvSpPr txBox="1"/>
          <p:nvPr/>
        </p:nvSpPr>
        <p:spPr>
          <a:xfrm>
            <a:off x="575952" y="609480"/>
            <a:ext cx="8482446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Julia </a:t>
            </a:r>
            <a:r>
              <a:rPr lang="zh-CN" altLang="en-US" dirty="0"/>
              <a:t>的广播会尽可能多地融合连续的点运算符进一个 </a:t>
            </a:r>
            <a:r>
              <a:rPr lang="en-US" altLang="zh-CN" dirty="0"/>
              <a:t>for </a:t>
            </a:r>
            <a:r>
              <a:rPr lang="zh-CN" altLang="en-US" dirty="0"/>
              <a:t>循环</a:t>
            </a:r>
            <a:r>
              <a:rPr lang="en-US" altLang="zh-CN" dirty="0"/>
              <a:t>: </a:t>
            </a:r>
            <a:r>
              <a:rPr lang="zh-CN" altLang="en-US" dirty="0"/>
              <a:t>更少的内存开销和更高的性能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560BF123-CB50-E85B-0DC7-D20AF0B0440A}"/>
              </a:ext>
            </a:extLst>
          </p:cNvPr>
          <p:cNvSpPr txBox="1"/>
          <p:nvPr/>
        </p:nvSpPr>
        <p:spPr>
          <a:xfrm>
            <a:off x="5078643" y="1127153"/>
            <a:ext cx="409086" cy="449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vs</a:t>
            </a:r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0BD8D6CD-B897-5E4C-5211-F589EA19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15" y="1088077"/>
            <a:ext cx="2875828" cy="647062"/>
          </a:xfrm>
          <a:prstGeom prst="rect">
            <a:avLst/>
          </a:prstGeom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FD6D3220-6B17-6F38-33AE-9B3FA8AA1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063" y="1093944"/>
            <a:ext cx="2875818" cy="647059"/>
          </a:xfrm>
          <a:prstGeom prst="rect">
            <a:avLst/>
          </a:prstGeom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CA7B2AF4-10E3-617A-8D60-685ED7775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337" y="1841172"/>
            <a:ext cx="4307827" cy="1974421"/>
          </a:xfrm>
          <a:prstGeom prst="rect">
            <a:avLst/>
          </a:prstGeom>
        </p:spPr>
      </p:pic>
      <p:grpSp>
        <p:nvGrpSpPr>
          <p:cNvPr id="6" name="Group 21">
            <a:extLst>
              <a:ext uri="{FF2B5EF4-FFF2-40B4-BE49-F238E27FC236}">
                <a16:creationId xmlns:a16="http://schemas.microsoft.com/office/drawing/2014/main" id="{3AD2DBFA-2109-5AFB-8E11-88480BA750F0}"/>
              </a:ext>
            </a:extLst>
          </p:cNvPr>
          <p:cNvGrpSpPr/>
          <p:nvPr/>
        </p:nvGrpSpPr>
        <p:grpSpPr>
          <a:xfrm>
            <a:off x="653315" y="1841172"/>
            <a:ext cx="10500344" cy="4242696"/>
            <a:chOff x="664929" y="2117390"/>
            <a:chExt cx="10500344" cy="4242696"/>
          </a:xfrm>
        </p:grpSpPr>
        <p:cxnSp>
          <p:nvCxnSpPr>
            <p:cNvPr id="7" name="Straight Arrow Connector 11">
              <a:extLst>
                <a:ext uri="{FF2B5EF4-FFF2-40B4-BE49-F238E27FC236}">
                  <a16:creationId xmlns:a16="http://schemas.microsoft.com/office/drawing/2014/main" id="{AC6A38C0-1860-5FB8-0C2B-97F3AA4A385B}"/>
                </a:ext>
              </a:extLst>
            </p:cNvPr>
            <p:cNvCxnSpPr>
              <a:cxnSpLocks/>
            </p:cNvCxnSpPr>
            <p:nvPr/>
          </p:nvCxnSpPr>
          <p:spPr>
            <a:xfrm>
              <a:off x="821036" y="2117390"/>
              <a:ext cx="0" cy="862649"/>
            </a:xfrm>
            <a:prstGeom prst="straightConnector1">
              <a:avLst/>
            </a:prstGeom>
            <a:ln w="1270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2">
              <a:extLst>
                <a:ext uri="{FF2B5EF4-FFF2-40B4-BE49-F238E27FC236}">
                  <a16:creationId xmlns:a16="http://schemas.microsoft.com/office/drawing/2014/main" id="{1987BF6F-AFD5-7BDF-A71B-37ECD4B3594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2640" y="2117390"/>
              <a:ext cx="0" cy="2248866"/>
            </a:xfrm>
            <a:prstGeom prst="straightConnector1">
              <a:avLst/>
            </a:prstGeom>
            <a:ln w="1270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D450369-AFE0-AD7A-22BA-DFC1225F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929" y="3058160"/>
              <a:ext cx="3629317" cy="321657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7A37EDF-164C-D7F0-F10F-F070176F3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84153" y="4366256"/>
              <a:ext cx="3881120" cy="1993830"/>
            </a:xfrm>
            <a:prstGeom prst="rect">
              <a:avLst/>
            </a:prstGeom>
          </p:spPr>
        </p:pic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4F09C3BF-833B-5909-E7E2-1B6CAEFCFE43}"/>
                </a:ext>
              </a:extLst>
            </p:cNvPr>
            <p:cNvSpPr txBox="1"/>
            <p:nvPr/>
          </p:nvSpPr>
          <p:spPr>
            <a:xfrm>
              <a:off x="913206" y="2117390"/>
              <a:ext cx="1261884" cy="342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CN" sz="1400" dirty="0">
                  <a:latin typeface="等线" panose="02010600030101010101" pitchFamily="2" charset="-122"/>
                  <a:ea typeface="等线" panose="02010600030101010101" pitchFamily="2" charset="-122"/>
                </a:rPr>
                <a:t>背后</a:t>
              </a:r>
              <a:r>
                <a:rPr lang="en-US" sz="1400" dirty="0" err="1">
                  <a:latin typeface="等线" panose="02010600030101010101" pitchFamily="2" charset="-122"/>
                  <a:ea typeface="等线" panose="02010600030101010101" pitchFamily="2" charset="-122"/>
                </a:rPr>
                <a:t>发生的是</a:t>
              </a:r>
              <a:endParaRPr lang="en-CN" sz="14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FC18C9E7-E4BA-6366-17D6-31C5A7E91CA2}"/>
                </a:ext>
              </a:extLst>
            </p:cNvPr>
            <p:cNvSpPr txBox="1"/>
            <p:nvPr/>
          </p:nvSpPr>
          <p:spPr>
            <a:xfrm>
              <a:off x="9700756" y="2808901"/>
              <a:ext cx="1261884" cy="342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CN" sz="1400" dirty="0">
                  <a:latin typeface="等线" panose="02010600030101010101" pitchFamily="2" charset="-122"/>
                  <a:ea typeface="等线" panose="02010600030101010101" pitchFamily="2" charset="-122"/>
                </a:rPr>
                <a:t>背后</a:t>
              </a:r>
              <a:r>
                <a:rPr lang="en-US" sz="1400" dirty="0" err="1">
                  <a:latin typeface="等线" panose="02010600030101010101" pitchFamily="2" charset="-122"/>
                  <a:ea typeface="等线" panose="02010600030101010101" pitchFamily="2" charset="-122"/>
                </a:rPr>
                <a:t>发生的是</a:t>
              </a:r>
              <a:endParaRPr lang="en-CN" sz="14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0" name="TextBox 27">
            <a:extLst>
              <a:ext uri="{FF2B5EF4-FFF2-40B4-BE49-F238E27FC236}">
                <a16:creationId xmlns:a16="http://schemas.microsoft.com/office/drawing/2014/main" id="{4E175A62-3A26-F483-CA7F-F7AB70A2D89B}"/>
              </a:ext>
            </a:extLst>
          </p:cNvPr>
          <p:cNvSpPr txBox="1"/>
          <p:nvPr/>
        </p:nvSpPr>
        <p:spPr>
          <a:xfrm>
            <a:off x="0" y="6359572"/>
            <a:ext cx="44033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tx1"/>
                </a:solidFill>
              </a:rPr>
              <a:t>更多阅读</a:t>
            </a:r>
            <a:r>
              <a:rPr lang="zh-CN" altLang="en-US" sz="1200" dirty="0">
                <a:solidFill>
                  <a:schemeClr val="tx1"/>
                </a:solidFill>
              </a:rPr>
              <a:t>：</a:t>
            </a:r>
            <a:r>
              <a:rPr lang="en-US" sz="12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Dots: Syntactic Loop Fusion in Julia</a:t>
            </a:r>
            <a:endParaRPr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206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内存：算子融合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11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F45D6E5D-2F5B-E742-4499-D1C669EABFE0}"/>
              </a:ext>
            </a:extLst>
          </p:cNvPr>
          <p:cNvSpPr txBox="1"/>
          <p:nvPr/>
        </p:nvSpPr>
        <p:spPr>
          <a:xfrm>
            <a:off x="575952" y="609480"/>
            <a:ext cx="2213102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例：计算 </a:t>
            </a:r>
            <a:r>
              <a:rPr lang="en-US" altLang="zh-CN" dirty="0"/>
              <a:t>kurtosis </a:t>
            </a:r>
            <a:r>
              <a:rPr lang="zh-CN" altLang="en-US" dirty="0"/>
              <a:t>峰值</a:t>
            </a:r>
          </a:p>
        </p:txBody>
      </p:sp>
      <p:grpSp>
        <p:nvGrpSpPr>
          <p:cNvPr id="3" name="Group 12">
            <a:extLst>
              <a:ext uri="{FF2B5EF4-FFF2-40B4-BE49-F238E27FC236}">
                <a16:creationId xmlns:a16="http://schemas.microsoft.com/office/drawing/2014/main" id="{88533955-737D-6E54-FA09-91D6471C5194}"/>
              </a:ext>
            </a:extLst>
          </p:cNvPr>
          <p:cNvGrpSpPr/>
          <p:nvPr/>
        </p:nvGrpSpPr>
        <p:grpSpPr>
          <a:xfrm>
            <a:off x="386396" y="688270"/>
            <a:ext cx="6462000" cy="1760700"/>
            <a:chOff x="396000" y="805995"/>
            <a:chExt cx="6462000" cy="1760700"/>
          </a:xfrm>
        </p:grpSpPr>
        <p:pic>
          <p:nvPicPr>
            <p:cNvPr id="4" name="Picture 1">
              <a:extLst>
                <a:ext uri="{FF2B5EF4-FFF2-40B4-BE49-F238E27FC236}">
                  <a16:creationId xmlns:a16="http://schemas.microsoft.com/office/drawing/2014/main" id="{0B3ED388-16BB-5BE4-8B65-5C7AB0C3E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000" y="1448994"/>
              <a:ext cx="6462000" cy="1117701"/>
            </a:xfrm>
            <a:prstGeom prst="rect">
              <a:avLst/>
            </a:prstGeom>
          </p:spPr>
        </p:pic>
        <p:sp>
          <p:nvSpPr>
            <p:cNvPr id="5" name="TextBox 2">
              <a:extLst>
                <a:ext uri="{FF2B5EF4-FFF2-40B4-BE49-F238E27FC236}">
                  <a16:creationId xmlns:a16="http://schemas.microsoft.com/office/drawing/2014/main" id="{F176529D-19B5-8F6A-BB27-FC21708949CD}"/>
                </a:ext>
              </a:extLst>
            </p:cNvPr>
            <p:cNvSpPr txBox="1"/>
            <p:nvPr/>
          </p:nvSpPr>
          <p:spPr>
            <a:xfrm>
              <a:off x="5382916" y="805995"/>
              <a:ext cx="1475084" cy="37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M</a:t>
              </a:r>
              <a:r>
                <a:rPr lang="en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atlab: 600 </a:t>
              </a:r>
              <a:r>
                <a:rPr lang="el-GR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μ</a:t>
              </a:r>
              <a:r>
                <a:rPr 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s</a:t>
              </a:r>
              <a:endParaRPr lang="en-CN" sz="16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6" name="TextBox 3">
              <a:extLst>
                <a:ext uri="{FF2B5EF4-FFF2-40B4-BE49-F238E27FC236}">
                  <a16:creationId xmlns:a16="http://schemas.microsoft.com/office/drawing/2014/main" id="{553CA39F-6C42-3B1A-85F2-FEE63D5ED944}"/>
                </a:ext>
              </a:extLst>
            </p:cNvPr>
            <p:cNvSpPr txBox="1"/>
            <p:nvPr/>
          </p:nvSpPr>
          <p:spPr>
            <a:xfrm>
              <a:off x="5615352" y="1102723"/>
              <a:ext cx="1242648" cy="37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Julia</a:t>
              </a:r>
              <a:r>
                <a:rPr lang="en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: 200 </a:t>
              </a:r>
              <a:r>
                <a:rPr lang="el-GR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μ</a:t>
              </a:r>
              <a:r>
                <a:rPr 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s</a:t>
              </a:r>
              <a:endParaRPr lang="en-CN" sz="16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2B8B86D9-88E7-3C2C-2A58-E9A836A59464}"/>
                </a:ext>
              </a:extLst>
            </p:cNvPr>
            <p:cNvSpPr txBox="1"/>
            <p:nvPr/>
          </p:nvSpPr>
          <p:spPr>
            <a:xfrm>
              <a:off x="396000" y="1039472"/>
              <a:ext cx="388248" cy="37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v1</a:t>
              </a:r>
              <a:endParaRPr lang="en-CN" sz="16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8" name="Group 13">
            <a:extLst>
              <a:ext uri="{FF2B5EF4-FFF2-40B4-BE49-F238E27FC236}">
                <a16:creationId xmlns:a16="http://schemas.microsoft.com/office/drawing/2014/main" id="{22B02E8D-8450-C4E6-3CF3-A1DE4E48B723}"/>
              </a:ext>
            </a:extLst>
          </p:cNvPr>
          <p:cNvGrpSpPr/>
          <p:nvPr/>
        </p:nvGrpSpPr>
        <p:grpSpPr>
          <a:xfrm>
            <a:off x="386396" y="2409567"/>
            <a:ext cx="6492480" cy="1970034"/>
            <a:chOff x="396000" y="2598228"/>
            <a:chExt cx="6492480" cy="1970034"/>
          </a:xfrm>
        </p:grpSpPr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EB60419E-1F91-8ADF-8880-66110437B11A}"/>
                </a:ext>
              </a:extLst>
            </p:cNvPr>
            <p:cNvSpPr txBox="1"/>
            <p:nvPr/>
          </p:nvSpPr>
          <p:spPr>
            <a:xfrm>
              <a:off x="5650340" y="2847154"/>
              <a:ext cx="1135247" cy="37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Julia</a:t>
              </a:r>
              <a:r>
                <a:rPr lang="en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: 11 </a:t>
              </a:r>
              <a:r>
                <a:rPr lang="el-GR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μ</a:t>
              </a:r>
              <a:r>
                <a:rPr 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s</a:t>
              </a:r>
              <a:endParaRPr lang="en-CN" sz="16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8064A22-1EFA-3DBB-2855-474E4F854766}"/>
                </a:ext>
              </a:extLst>
            </p:cNvPr>
            <p:cNvSpPr txBox="1"/>
            <p:nvPr/>
          </p:nvSpPr>
          <p:spPr>
            <a:xfrm>
              <a:off x="396000" y="2693037"/>
              <a:ext cx="388248" cy="37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v2</a:t>
              </a:r>
              <a:endParaRPr lang="en-CN" sz="16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pic>
          <p:nvPicPr>
            <p:cNvPr id="15" name="Picture 7">
              <a:extLst>
                <a:ext uri="{FF2B5EF4-FFF2-40B4-BE49-F238E27FC236}">
                  <a16:creationId xmlns:a16="http://schemas.microsoft.com/office/drawing/2014/main" id="{1EC80AE7-E3D3-5FD2-E529-3BCF316A1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000" y="3225143"/>
              <a:ext cx="6462000" cy="1343119"/>
            </a:xfrm>
            <a:prstGeom prst="rect">
              <a:avLst/>
            </a:prstGeom>
          </p:spPr>
        </p:pic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DEA91A07-58A0-DC56-06A4-34F476D3B968}"/>
                </a:ext>
              </a:extLst>
            </p:cNvPr>
            <p:cNvSpPr txBox="1"/>
            <p:nvPr/>
          </p:nvSpPr>
          <p:spPr>
            <a:xfrm>
              <a:off x="1045568" y="2693037"/>
              <a:ext cx="3905236" cy="37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避免对</a:t>
              </a: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 </a:t>
              </a:r>
              <a:r>
                <a: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abs.(A).^2</a:t>
              </a: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 的重复计算，使用 </a:t>
              </a:r>
              <a:r>
                <a: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abs2</a:t>
              </a:r>
              <a:endParaRPr lang="en-CN" sz="16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23ECAA1E-D57D-9198-307A-3E99D1F0E49D}"/>
                </a:ext>
              </a:extLst>
            </p:cNvPr>
            <p:cNvSpPr txBox="1"/>
            <p:nvPr/>
          </p:nvSpPr>
          <p:spPr>
            <a:xfrm>
              <a:off x="5413396" y="2598228"/>
              <a:ext cx="1475084" cy="37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M</a:t>
              </a:r>
              <a:r>
                <a:rPr lang="en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atlab: 172 </a:t>
              </a:r>
              <a:r>
                <a:rPr lang="el-GR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μ</a:t>
              </a:r>
              <a:r>
                <a:rPr 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s</a:t>
              </a:r>
              <a:endParaRPr lang="en-CN" sz="16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18" name="Group 26">
            <a:extLst>
              <a:ext uri="{FF2B5EF4-FFF2-40B4-BE49-F238E27FC236}">
                <a16:creationId xmlns:a16="http://schemas.microsoft.com/office/drawing/2014/main" id="{B33AD8CD-F4CA-08C2-0D8D-ED117E11D0BB}"/>
              </a:ext>
            </a:extLst>
          </p:cNvPr>
          <p:cNvGrpSpPr/>
          <p:nvPr/>
        </p:nvGrpSpPr>
        <p:grpSpPr>
          <a:xfrm>
            <a:off x="360270" y="4320264"/>
            <a:ext cx="6650788" cy="2036786"/>
            <a:chOff x="359498" y="4468564"/>
            <a:chExt cx="6650788" cy="2036786"/>
          </a:xfrm>
        </p:grpSpPr>
        <p:pic>
          <p:nvPicPr>
            <p:cNvPr id="19" name="Picture 17">
              <a:extLst>
                <a:ext uri="{FF2B5EF4-FFF2-40B4-BE49-F238E27FC236}">
                  <a16:creationId xmlns:a16="http://schemas.microsoft.com/office/drawing/2014/main" id="{A7331A56-998C-8FC9-42AD-F2BECC104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498" y="5154644"/>
              <a:ext cx="6498502" cy="135070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BDB922-505D-CFA4-EAD9-7609EBF7A1D8}"/>
                </a:ext>
              </a:extLst>
            </p:cNvPr>
            <p:cNvSpPr txBox="1"/>
            <p:nvPr/>
          </p:nvSpPr>
          <p:spPr>
            <a:xfrm>
              <a:off x="396000" y="4468564"/>
              <a:ext cx="388248" cy="37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v3</a:t>
              </a:r>
              <a:endParaRPr lang="en-CN" sz="16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1" name="TextBox 24">
              <a:extLst>
                <a:ext uri="{FF2B5EF4-FFF2-40B4-BE49-F238E27FC236}">
                  <a16:creationId xmlns:a16="http://schemas.microsoft.com/office/drawing/2014/main" id="{B3D2D36F-E5D4-7B15-AC8B-A839BF37D870}"/>
                </a:ext>
              </a:extLst>
            </p:cNvPr>
            <p:cNvSpPr txBox="1"/>
            <p:nvPr/>
          </p:nvSpPr>
          <p:spPr>
            <a:xfrm>
              <a:off x="1045568" y="4468879"/>
              <a:ext cx="3873176" cy="685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使用流式版本的函数</a:t>
              </a:r>
              <a:br>
                <a:rPr 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</a:b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避免先计算完所有的</a:t>
              </a:r>
              <a:r>
                <a: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 abs4.(A)</a:t>
              </a: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 后再求平均</a:t>
              </a:r>
              <a:endParaRPr lang="en-CN" sz="16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EAE84D0F-7BEC-D6CC-7010-2FE96D0EBD17}"/>
                </a:ext>
              </a:extLst>
            </p:cNvPr>
            <p:cNvSpPr txBox="1"/>
            <p:nvPr/>
          </p:nvSpPr>
          <p:spPr>
            <a:xfrm>
              <a:off x="5615352" y="4776655"/>
              <a:ext cx="1394934" cy="37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Julia</a:t>
              </a:r>
              <a:r>
                <a:rPr lang="en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: </a:t>
              </a:r>
              <a:r>
                <a: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3.275</a:t>
              </a:r>
              <a:r>
                <a:rPr lang="en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 </a:t>
              </a:r>
              <a:r>
                <a:rPr lang="el-GR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μ</a:t>
              </a:r>
              <a:r>
                <a:rPr 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s</a:t>
              </a:r>
              <a:endParaRPr lang="en-CN" sz="16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23" name="Group 31">
            <a:extLst>
              <a:ext uri="{FF2B5EF4-FFF2-40B4-BE49-F238E27FC236}">
                <a16:creationId xmlns:a16="http://schemas.microsoft.com/office/drawing/2014/main" id="{FAF6AA07-0496-2725-5E70-72FBBEF01E35}"/>
              </a:ext>
            </a:extLst>
          </p:cNvPr>
          <p:cNvGrpSpPr/>
          <p:nvPr/>
        </p:nvGrpSpPr>
        <p:grpSpPr>
          <a:xfrm>
            <a:off x="7075954" y="984998"/>
            <a:ext cx="4813459" cy="3743831"/>
            <a:chOff x="7109716" y="984998"/>
            <a:chExt cx="4813459" cy="3743831"/>
          </a:xfrm>
        </p:grpSpPr>
        <p:pic>
          <p:nvPicPr>
            <p:cNvPr id="24" name="Picture 27">
              <a:extLst>
                <a:ext uri="{FF2B5EF4-FFF2-40B4-BE49-F238E27FC236}">
                  <a16:creationId xmlns:a16="http://schemas.microsoft.com/office/drawing/2014/main" id="{1AD6437B-E079-95D1-1299-27252AB63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09716" y="1955677"/>
              <a:ext cx="4813459" cy="2773152"/>
            </a:xfrm>
            <a:prstGeom prst="rect">
              <a:avLst/>
            </a:prstGeom>
          </p:spPr>
        </p:pic>
        <p:sp>
          <p:nvSpPr>
            <p:cNvPr id="25" name="TextBox 28">
              <a:extLst>
                <a:ext uri="{FF2B5EF4-FFF2-40B4-BE49-F238E27FC236}">
                  <a16:creationId xmlns:a16="http://schemas.microsoft.com/office/drawing/2014/main" id="{D783BD63-5710-143E-493C-AAE367A51884}"/>
                </a:ext>
              </a:extLst>
            </p:cNvPr>
            <p:cNvSpPr txBox="1"/>
            <p:nvPr/>
          </p:nvSpPr>
          <p:spPr>
            <a:xfrm>
              <a:off x="7123097" y="984998"/>
              <a:ext cx="388248" cy="37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v4</a:t>
              </a:r>
              <a:endParaRPr lang="en-CN" sz="16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6" name="TextBox 29">
              <a:extLst>
                <a:ext uri="{FF2B5EF4-FFF2-40B4-BE49-F238E27FC236}">
                  <a16:creationId xmlns:a16="http://schemas.microsoft.com/office/drawing/2014/main" id="{BA23D016-1E71-1856-8010-A06A71B51534}"/>
                </a:ext>
              </a:extLst>
            </p:cNvPr>
            <p:cNvSpPr txBox="1"/>
            <p:nvPr/>
          </p:nvSpPr>
          <p:spPr>
            <a:xfrm>
              <a:off x="7563827" y="984998"/>
              <a:ext cx="3262432" cy="685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计算本质上可以在一个循环内完成</a:t>
              </a:r>
              <a:br>
                <a:rPr 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</a:b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使用 </a:t>
              </a:r>
              <a:r>
                <a: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for</a:t>
              </a:r>
              <a:r>
                <a:rPr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 循环重写</a:t>
              </a:r>
              <a:endParaRPr lang="en-CN" sz="16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7" name="TextBox 30">
              <a:extLst>
                <a:ext uri="{FF2B5EF4-FFF2-40B4-BE49-F238E27FC236}">
                  <a16:creationId xmlns:a16="http://schemas.microsoft.com/office/drawing/2014/main" id="{1C19E7BF-0FE6-C96E-DC68-0B04B4E78BA5}"/>
                </a:ext>
              </a:extLst>
            </p:cNvPr>
            <p:cNvSpPr txBox="1"/>
            <p:nvPr/>
          </p:nvSpPr>
          <p:spPr>
            <a:xfrm>
              <a:off x="10528241" y="1550984"/>
              <a:ext cx="1394934" cy="37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Julia</a:t>
              </a:r>
              <a:r>
                <a:rPr lang="en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: </a:t>
              </a:r>
              <a:r>
                <a:rPr lang="en-US" altLang="zh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1.620</a:t>
              </a:r>
              <a:r>
                <a:rPr lang="en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 </a:t>
              </a:r>
              <a:r>
                <a:rPr lang="el-GR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μ</a:t>
              </a:r>
              <a:r>
                <a:rPr 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s</a:t>
              </a:r>
              <a:endParaRPr lang="en-CN" sz="16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8" name="TextBox 35">
            <a:extLst>
              <a:ext uri="{FF2B5EF4-FFF2-40B4-BE49-F238E27FC236}">
                <a16:creationId xmlns:a16="http://schemas.microsoft.com/office/drawing/2014/main" id="{BD344E8D-FE81-7652-1D46-A1DC92EE0CA4}"/>
              </a:ext>
            </a:extLst>
          </p:cNvPr>
          <p:cNvSpPr txBox="1"/>
          <p:nvPr/>
        </p:nvSpPr>
        <p:spPr>
          <a:xfrm>
            <a:off x="7321807" y="5035366"/>
            <a:ext cx="4339650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思路：将计算融合在一个循环中从而获得</a:t>
            </a:r>
            <a:endParaRPr lang="en-US" altLang="zh-CN" dirty="0"/>
          </a:p>
          <a:p>
            <a:r>
              <a:rPr lang="zh-CN" altLang="en-US" dirty="0"/>
              <a:t>更少的矩阵创建和更高的缓存利用率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10113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文本框 5"/>
          <p:cNvSpPr txBox="1"/>
          <p:nvPr/>
        </p:nvSpPr>
        <p:spPr>
          <a:xfrm>
            <a:off x="991868" y="2760979"/>
            <a:ext cx="1574803" cy="1102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7200" b="1">
                <a:solidFill>
                  <a:srgbClr val="FFFFFF">
                    <a:alpha val="40000"/>
                  </a:srgb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01</a:t>
            </a:r>
          </a:p>
        </p:txBody>
      </p:sp>
      <p:sp>
        <p:nvSpPr>
          <p:cNvPr id="359" name="文本框 1"/>
          <p:cNvSpPr txBox="1"/>
          <p:nvPr/>
        </p:nvSpPr>
        <p:spPr>
          <a:xfrm>
            <a:off x="2353945" y="2870200"/>
            <a:ext cx="428688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核心思路</a:t>
            </a:r>
            <a:endParaRPr dirty="0"/>
          </a:p>
        </p:txBody>
      </p:sp>
      <p:sp>
        <p:nvSpPr>
          <p:cNvPr id="360" name="文本框 2"/>
          <p:cNvSpPr txBox="1"/>
          <p:nvPr/>
        </p:nvSpPr>
        <p:spPr>
          <a:xfrm>
            <a:off x="2353945" y="3330575"/>
            <a:ext cx="428688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Fundamental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算子融合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DC12A4D-3709-52D6-57A4-CA2791348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484" y="1106086"/>
            <a:ext cx="7448939" cy="438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F738B1B1-A7B3-2B64-C050-08EE4AB2EC36}"/>
              </a:ext>
            </a:extLst>
          </p:cNvPr>
          <p:cNvGrpSpPr/>
          <p:nvPr/>
        </p:nvGrpSpPr>
        <p:grpSpPr>
          <a:xfrm>
            <a:off x="2199725" y="5691958"/>
            <a:ext cx="7100596" cy="691089"/>
            <a:chOff x="2230016" y="3353443"/>
            <a:chExt cx="7100596" cy="691089"/>
          </a:xfrm>
          <a:solidFill>
            <a:srgbClr val="FFC000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050FBF3-A873-48A5-2743-48D63AC06316}"/>
                </a:ext>
              </a:extLst>
            </p:cNvPr>
            <p:cNvSpPr/>
            <p:nvPr/>
          </p:nvSpPr>
          <p:spPr>
            <a:xfrm>
              <a:off x="2230016" y="3353443"/>
              <a:ext cx="7100596" cy="691089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CD4CE8C-C8C7-66AD-BCDA-6B88560E8D72}"/>
                </a:ext>
              </a:extLst>
            </p:cNvPr>
            <p:cNvSpPr txBox="1"/>
            <p:nvPr/>
          </p:nvSpPr>
          <p:spPr>
            <a:xfrm>
              <a:off x="2666411" y="3517623"/>
              <a:ext cx="6540573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本质上是为了绕开冯诺依曼经典计算机架构带来的内存墙问题</a:t>
              </a:r>
            </a:p>
          </p:txBody>
        </p:sp>
      </p:grpSp>
      <p:sp>
        <p:nvSpPr>
          <p:cNvPr id="30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48DE826D-88FF-D0E9-54B8-5B39C3809C33}"/>
              </a:ext>
            </a:extLst>
          </p:cNvPr>
          <p:cNvSpPr txBox="1"/>
          <p:nvPr/>
        </p:nvSpPr>
        <p:spPr>
          <a:xfrm>
            <a:off x="575952" y="609480"/>
            <a:ext cx="624786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将多个计算过程融合成一个或更少的计算，避免不必要的内存开销</a:t>
            </a:r>
          </a:p>
        </p:txBody>
      </p:sp>
    </p:spTree>
    <p:extLst>
      <p:ext uri="{BB962C8B-B14F-4D97-AF65-F5344CB8AC3E}">
        <p14:creationId xmlns:p14="http://schemas.microsoft.com/office/powerpoint/2010/main" val="268826921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核心思路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BD5C5B-6DEB-E598-CCC1-0BAF121978F6}"/>
              </a:ext>
            </a:extLst>
          </p:cNvPr>
          <p:cNvSpPr txBox="1"/>
          <p:nvPr/>
        </p:nvSpPr>
        <p:spPr>
          <a:xfrm>
            <a:off x="527751" y="811057"/>
            <a:ext cx="7674591" cy="20620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编译型 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vs 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解释型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：在一门足够快的编译型语言上做优化工作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静态派发 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vs 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动态派发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if 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动态判断有时比你想象的要贵得多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特化 </a:t>
            </a:r>
            <a:r>
              <a:rPr lang="en-US" altLang="zh-CN" sz="1600" b="1" dirty="0"/>
              <a:t>vs </a:t>
            </a:r>
            <a:r>
              <a:rPr lang="zh-CN" altLang="en-US" sz="1600" b="1" dirty="0"/>
              <a:t>泛化</a:t>
            </a:r>
            <a:r>
              <a:rPr lang="zh-CN" altLang="en-US" sz="1600" dirty="0"/>
              <a:t>：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假设越强，越容易做性能优化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内存墙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：当性能足够快时，内存会成为主要性能瓶颈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9F9B38-9236-0C3C-E0A5-98011081C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772" y="1441992"/>
            <a:ext cx="3234372" cy="3776912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13954E7-F20D-9490-7D8F-B8B9C548ACD9}"/>
              </a:ext>
            </a:extLst>
          </p:cNvPr>
          <p:cNvGrpSpPr/>
          <p:nvPr/>
        </p:nvGrpSpPr>
        <p:grpSpPr>
          <a:xfrm>
            <a:off x="527750" y="3202515"/>
            <a:ext cx="6523680" cy="1259256"/>
            <a:chOff x="527750" y="3202515"/>
            <a:chExt cx="6523680" cy="125925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5194804-3453-A931-DAA6-88C0EB289209}"/>
                </a:ext>
              </a:extLst>
            </p:cNvPr>
            <p:cNvSpPr txBox="1"/>
            <p:nvPr/>
          </p:nvSpPr>
          <p:spPr>
            <a:xfrm>
              <a:off x="527750" y="3630778"/>
              <a:ext cx="6523680" cy="830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342900" marR="0" indent="-342900" algn="l" defTabSz="914400" rtl="0" fontAlgn="auto" latinLnBrk="0" hangingPunct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zh-CN" altLang="en-US" sz="1200" dirty="0"/>
                <a:t>高性能要求我们了解</a:t>
              </a:r>
              <a:r>
                <a:rPr lang="zh-CN" altLang="en-US" sz="1200" dirty="0">
                  <a:solidFill>
                    <a:srgbClr val="00B0F0"/>
                  </a:solidFill>
                </a:rPr>
                <a:t>具体的</a:t>
              </a:r>
              <a:r>
                <a:rPr lang="zh-CN" altLang="en-US" sz="1200" dirty="0"/>
                <a:t>硬件行为，但只有</a:t>
              </a:r>
              <a:r>
                <a:rPr lang="zh-CN" altLang="en-US" sz="1200" dirty="0">
                  <a:solidFill>
                    <a:srgbClr val="00B0F0"/>
                  </a:solidFill>
                </a:rPr>
                <a:t>抽象</a:t>
              </a:r>
              <a:r>
                <a:rPr lang="zh-CN" altLang="en-US" sz="1200" dirty="0"/>
                <a:t>才能更好地思考和构造复杂算法与系统</a:t>
              </a:r>
              <a:endParaRPr lang="en-US" altLang="zh-CN" sz="1200" dirty="0"/>
            </a:p>
            <a:p>
              <a:pPr marL="342900" marR="0" indent="-342900" algn="l" defTabSz="914400" rtl="0" fontAlgn="auto" latinLnBrk="0" hangingPunct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我们希望写出尽可能</a:t>
              </a: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泛化</a:t>
              </a: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的代码，但必须针对各种场景</a:t>
              </a: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特化</a:t>
              </a: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才有高效的算法实现</a:t>
              </a:r>
              <a:endPara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B9BCAF1-6942-E6BF-2A0F-3C7F78BF8505}"/>
                </a:ext>
              </a:extLst>
            </p:cNvPr>
            <p:cNvSpPr txBox="1"/>
            <p:nvPr/>
          </p:nvSpPr>
          <p:spPr>
            <a:xfrm>
              <a:off x="527750" y="3202515"/>
              <a:ext cx="447814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高性能计算需要一门支持零抽象开销的语言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86A6D1C-2C2D-9961-66F5-A81996C61BCE}"/>
              </a:ext>
            </a:extLst>
          </p:cNvPr>
          <p:cNvGrpSpPr/>
          <p:nvPr/>
        </p:nvGrpSpPr>
        <p:grpSpPr>
          <a:xfrm>
            <a:off x="496977" y="4579642"/>
            <a:ext cx="7705365" cy="1617521"/>
            <a:chOff x="496977" y="4579642"/>
            <a:chExt cx="7705365" cy="161752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0251551-F746-36E8-9B3A-C7D97D04D4D1}"/>
                </a:ext>
              </a:extLst>
            </p:cNvPr>
            <p:cNvSpPr txBox="1"/>
            <p:nvPr/>
          </p:nvSpPr>
          <p:spPr>
            <a:xfrm>
              <a:off x="496977" y="4579642"/>
              <a:ext cx="303864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C++ </a:t>
              </a:r>
              <a:r>
                <a: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是主流语言中唯一的选项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BA4B88E-2369-32D1-9584-F019ABD125FB}"/>
                </a:ext>
              </a:extLst>
            </p:cNvPr>
            <p:cNvSpPr txBox="1"/>
            <p:nvPr/>
          </p:nvSpPr>
          <p:spPr>
            <a:xfrm>
              <a:off x="496977" y="4996838"/>
              <a:ext cx="7705365" cy="1200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342900" marR="0" indent="-342900" algn="l" defTabSz="914400" rtl="0" fontAlgn="auto" latinLnBrk="0" hangingPunct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zh-CN" sz="1200" dirty="0"/>
                <a:t>Julia </a:t>
              </a:r>
              <a:r>
                <a:rPr lang="zh-CN" altLang="en-US" sz="1200" dirty="0"/>
                <a:t>是一门更优雅的、动态的 </a:t>
              </a:r>
              <a:r>
                <a:rPr lang="en-US" altLang="zh-CN" sz="1200" dirty="0"/>
                <a:t>C++ </a:t>
              </a:r>
              <a:r>
                <a:rPr lang="zh-CN" altLang="en-US" sz="1200" dirty="0"/>
                <a:t>替代方案，但产业生态还不够成熟</a:t>
              </a:r>
              <a:endParaRPr lang="en-US" altLang="zh-CN" sz="1200" dirty="0"/>
            </a:p>
            <a:p>
              <a:pPr marL="342900" marR="0" indent="-342900" algn="l" defTabSz="914400" rtl="0" fontAlgn="auto" latinLnBrk="0" hangingPunct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zh-CN" sz="1200" dirty="0"/>
                <a:t>Rust </a:t>
              </a:r>
              <a:r>
                <a:rPr lang="zh-CN" altLang="en-US" sz="1200" dirty="0"/>
                <a:t>语言过于严谨：你必须花费很大的力气来跟编译器错误搏斗，然后才发现这个算法本身并不 </a:t>
              </a:r>
              <a:r>
                <a:rPr lang="en-US" altLang="zh-CN" sz="1200" dirty="0"/>
                <a:t>work</a:t>
              </a:r>
            </a:p>
            <a:p>
              <a:pPr marL="342900" marR="0" indent="-342900" algn="l" defTabSz="914400" rtl="0" fontAlgn="auto" latinLnBrk="0" hangingPunct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zh-CN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MATLAB/Python </a:t>
              </a:r>
              <a:r>
                <a:rPr kumimoji="0" lang="zh-CN" alt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本质上是缓慢的：不是所有语言都是针对高性能设计的</a:t>
              </a:r>
              <a:endPara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7043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文本框 5"/>
          <p:cNvSpPr txBox="1"/>
          <p:nvPr/>
        </p:nvSpPr>
        <p:spPr>
          <a:xfrm>
            <a:off x="991868" y="2760979"/>
            <a:ext cx="1574803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7200" b="1">
                <a:solidFill>
                  <a:srgbClr val="FFFFFF">
                    <a:alpha val="40000"/>
                  </a:srgb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02</a:t>
            </a:r>
            <a:endParaRPr dirty="0"/>
          </a:p>
        </p:txBody>
      </p:sp>
      <p:sp>
        <p:nvSpPr>
          <p:cNvPr id="359" name="文本框 1"/>
          <p:cNvSpPr txBox="1"/>
          <p:nvPr/>
        </p:nvSpPr>
        <p:spPr>
          <a:xfrm>
            <a:off x="2353945" y="2870200"/>
            <a:ext cx="428688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进阶方案</a:t>
            </a:r>
            <a:endParaRPr dirty="0"/>
          </a:p>
        </p:txBody>
      </p:sp>
      <p:sp>
        <p:nvSpPr>
          <p:cNvPr id="360" name="文本框 2"/>
          <p:cNvSpPr txBox="1"/>
          <p:nvPr/>
        </p:nvSpPr>
        <p:spPr>
          <a:xfrm>
            <a:off x="2353945" y="3330575"/>
            <a:ext cx="428688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/>
              <a:t>Advanced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546013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大纲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364" name="如何在保证 Julia 代码可执行的前提下，安全地分发 Julia 代码？"/>
          <p:cNvSpPr txBox="1"/>
          <p:nvPr/>
        </p:nvSpPr>
        <p:spPr>
          <a:xfrm>
            <a:off x="863337" y="1198760"/>
            <a:ext cx="6470678" cy="149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如何优化 </a:t>
            </a:r>
            <a:r>
              <a:rPr lang="en-US" altLang="zh-CN" sz="2000" dirty="0"/>
              <a:t>Python/MATLAB/…</a:t>
            </a:r>
            <a:r>
              <a:rPr lang="zh-CN" altLang="en-US" sz="2000" dirty="0"/>
              <a:t> 这些动态语言的性能？</a:t>
            </a:r>
            <a:endParaRPr lang="en-US" altLang="zh-CN" sz="20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自动循环优化与算子融合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5620013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Python </a:t>
            </a:r>
            <a:r>
              <a:rPr lang="zh-CN" altLang="en-US" dirty="0"/>
              <a:t>计算加速：背景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DC1FC45-5535-0A88-1177-727038940100}"/>
              </a:ext>
            </a:extLst>
          </p:cNvPr>
          <p:cNvGrpSpPr/>
          <p:nvPr/>
        </p:nvGrpSpPr>
        <p:grpSpPr>
          <a:xfrm>
            <a:off x="540782" y="999245"/>
            <a:ext cx="9741822" cy="1994536"/>
            <a:chOff x="540782" y="999245"/>
            <a:chExt cx="9741822" cy="199453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C80BCF9-DE59-24D7-F9A1-FABBA7EF360C}"/>
                </a:ext>
              </a:extLst>
            </p:cNvPr>
            <p:cNvSpPr/>
            <p:nvPr/>
          </p:nvSpPr>
          <p:spPr>
            <a:xfrm>
              <a:off x="540782" y="999245"/>
              <a:ext cx="9741822" cy="1994536"/>
            </a:xfrm>
            <a:prstGeom prst="rect">
              <a:avLst/>
            </a:prstGeom>
            <a:solidFill>
              <a:schemeClr val="accent5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3897A7F-4F20-0195-E2F9-E9AC3193FD0D}"/>
                </a:ext>
              </a:extLst>
            </p:cNvPr>
            <p:cNvSpPr txBox="1"/>
            <p:nvPr/>
          </p:nvSpPr>
          <p:spPr>
            <a:xfrm>
              <a:off x="575952" y="1395110"/>
              <a:ext cx="9460467" cy="1384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285750" marR="0" indent="-285750" algn="l" defTabSz="914400" rtl="0" fontAlgn="auto" latinLnBrk="0" hangingPunct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AI </a:t>
              </a:r>
              <a:r>
                <a:rPr lang="zh-CN" altLang="en-US" sz="1400" dirty="0"/>
                <a:t>作为复杂的科学计算场景，需要一门动态语言来作为交互接口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  <a:p>
              <a:pPr marL="285750" marR="0" indent="-285750" algn="l" defTabSz="914400" rtl="0" fontAlgn="auto" latinLnBrk="0" hangingPunct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2010 </a:t>
              </a: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年前后，</a:t>
              </a: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Python </a:t>
              </a: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是为数不多的开源且相对成熟的动态语言</a:t>
              </a:r>
              <a:r>
                <a:rPr lang="zh-CN" altLang="en-US" sz="1400" dirty="0"/>
                <a:t>，并且存在一定的数值计算生态</a:t>
              </a:r>
              <a:endParaRPr lang="en-US" altLang="zh-CN" sz="1400" dirty="0"/>
            </a:p>
            <a:p>
              <a:pPr marL="285750" marR="0" indent="-285750" algn="l" defTabSz="914400" rtl="0" fontAlgn="auto" latinLnBrk="0" hangingPunct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Google </a:t>
              </a: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决定使用 </a:t>
              </a: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Python </a:t>
              </a: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作为 </a:t>
              </a: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TensorFlow </a:t>
              </a: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的用户 </a:t>
              </a: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API </a:t>
              </a: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语言</a:t>
              </a:r>
              <a:endParaRPr lang="en-US" altLang="zh-CN" sz="1400" dirty="0"/>
            </a:p>
          </p:txBody>
        </p:sp>
        <p:sp>
          <p:nvSpPr>
            <p:cNvPr id="7" name="如何在保证 Julia 代码可执行的前提下，安全地分发 Julia 代码？">
              <a:extLst>
                <a:ext uri="{FF2B5EF4-FFF2-40B4-BE49-F238E27FC236}">
                  <a16:creationId xmlns:a16="http://schemas.microsoft.com/office/drawing/2014/main" id="{A706BA06-6770-C72C-4024-8FFB518FD2FA}"/>
                </a:ext>
              </a:extLst>
            </p:cNvPr>
            <p:cNvSpPr txBox="1"/>
            <p:nvPr/>
          </p:nvSpPr>
          <p:spPr>
            <a:xfrm>
              <a:off x="575952" y="1030045"/>
              <a:ext cx="3433340" cy="3385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>
                <a:defRPr sz="1600">
                  <a:solidFill>
                    <a:srgbClr val="146EBE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为什么 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 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社区选择 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Python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？</a:t>
              </a:r>
              <a:endParaRPr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D292124-EFF7-283A-5E55-12E42EE59B8A}"/>
              </a:ext>
            </a:extLst>
          </p:cNvPr>
          <p:cNvGrpSpPr/>
          <p:nvPr/>
        </p:nvGrpSpPr>
        <p:grpSpPr>
          <a:xfrm>
            <a:off x="540781" y="3175965"/>
            <a:ext cx="9776991" cy="2341208"/>
            <a:chOff x="540781" y="3175965"/>
            <a:chExt cx="9776991" cy="234120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1F38538-511C-0DA2-A97D-701281CA088A}"/>
                </a:ext>
              </a:extLst>
            </p:cNvPr>
            <p:cNvSpPr/>
            <p:nvPr/>
          </p:nvSpPr>
          <p:spPr>
            <a:xfrm>
              <a:off x="540781" y="3175965"/>
              <a:ext cx="9776991" cy="2341208"/>
            </a:xfrm>
            <a:prstGeom prst="rect">
              <a:avLst/>
            </a:prstGeom>
            <a:solidFill>
              <a:schemeClr val="accent5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如何在保证 Julia 代码可执行的前提下，安全地分发 Julia 代码？">
              <a:extLst>
                <a:ext uri="{FF2B5EF4-FFF2-40B4-BE49-F238E27FC236}">
                  <a16:creationId xmlns:a16="http://schemas.microsoft.com/office/drawing/2014/main" id="{F45D6E5D-2F5B-E742-4499-D1C669EABFE0}"/>
                </a:ext>
              </a:extLst>
            </p:cNvPr>
            <p:cNvSpPr txBox="1"/>
            <p:nvPr/>
          </p:nvSpPr>
          <p:spPr>
            <a:xfrm>
              <a:off x="575952" y="3197498"/>
              <a:ext cx="2980536" cy="3385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>
              <a:spAutoFit/>
            </a:bodyPr>
            <a:lstStyle>
              <a:lvl1pPr>
                <a:defRPr sz="1600">
                  <a:solidFill>
                    <a:srgbClr val="146EBE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如何在 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Python 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中加速代码？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0925582-E4DB-6EDA-29FA-FDA3E4E03C5F}"/>
                </a:ext>
              </a:extLst>
            </p:cNvPr>
            <p:cNvSpPr txBox="1"/>
            <p:nvPr/>
          </p:nvSpPr>
          <p:spPr>
            <a:xfrm>
              <a:off x="649287" y="3536048"/>
              <a:ext cx="9460467" cy="523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R="0" algn="l" defTabSz="914400" rtl="0" fontAlgn="auto" latinLnBrk="0" hangingPunct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将计算转移到高性能实现上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ADB9E38-F2B8-06D4-721B-CA3094CA5993}"/>
                </a:ext>
              </a:extLst>
            </p:cNvPr>
            <p:cNvSpPr txBox="1"/>
            <p:nvPr/>
          </p:nvSpPr>
          <p:spPr>
            <a:xfrm>
              <a:off x="715227" y="3896131"/>
              <a:ext cx="9428098" cy="13849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285750" marR="0" indent="-285750" algn="l" defTabSz="914400" rtl="0" fontAlgn="auto" latinLnBrk="0" hangingPunct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zh-CN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Python + C</a:t>
              </a: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：以 </a:t>
              </a:r>
              <a:r>
                <a:rPr kumimoji="0" lang="en-US" altLang="zh-CN" sz="14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Numpy</a:t>
              </a:r>
              <a:r>
                <a:rPr lang="zh-CN" altLang="en-US" sz="1400" dirty="0"/>
                <a:t>、</a:t>
              </a:r>
              <a:r>
                <a:rPr lang="en-US" altLang="zh-CN" sz="1400" dirty="0"/>
                <a:t>Scikit-learn</a:t>
              </a:r>
              <a:r>
                <a:rPr lang="zh-CN" altLang="en-US" sz="1400" dirty="0"/>
                <a:t>、</a:t>
              </a:r>
              <a:r>
                <a:rPr lang="en-US" altLang="zh-CN" sz="1400" dirty="0"/>
                <a:t>pandas </a:t>
              </a:r>
              <a:r>
                <a:rPr lang="zh-CN" altLang="en-US" sz="1400" dirty="0"/>
                <a:t>为主的生态在 </a:t>
              </a:r>
              <a:r>
                <a:rPr lang="en-US" altLang="zh-CN" sz="1400" dirty="0"/>
                <a:t>C </a:t>
              </a:r>
              <a:r>
                <a:rPr lang="zh-CN" altLang="en-US" sz="1400" dirty="0"/>
                <a:t>或者 </a:t>
              </a:r>
              <a:r>
                <a:rPr lang="en-US" altLang="zh-CN" sz="1400" dirty="0" err="1"/>
                <a:t>cython</a:t>
              </a:r>
              <a:r>
                <a:rPr lang="en-US" altLang="zh-CN" sz="1400" dirty="0"/>
                <a:t> </a:t>
              </a:r>
              <a:r>
                <a:rPr lang="zh-CN" altLang="en-US" sz="1400" dirty="0"/>
                <a:t>中给出高性能实现，然后在 </a:t>
              </a:r>
              <a:r>
                <a:rPr lang="en-US" altLang="zh-CN" sz="1400" dirty="0"/>
                <a:t>Python </a:t>
              </a:r>
              <a:r>
                <a:rPr lang="zh-CN" altLang="en-US" sz="1400" dirty="0"/>
                <a:t>中调用它</a:t>
              </a:r>
              <a:endParaRPr lang="en-US" altLang="zh-CN" sz="1400" dirty="0"/>
            </a:p>
            <a:p>
              <a:pPr marL="285750" marR="0" indent="-285750" algn="l" defTabSz="914400" rtl="0" fontAlgn="auto" latinLnBrk="0" hangingPunct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zh-CN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Python + JIT</a:t>
              </a: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：</a:t>
              </a: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Taichi</a:t>
              </a: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、</a:t>
              </a: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TensorFlow</a:t>
              </a: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、</a:t>
              </a: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Jax</a:t>
              </a: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、</a:t>
              </a: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Pytorch</a:t>
              </a: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、</a:t>
              </a: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MindSpore </a:t>
              </a: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等 </a:t>
              </a:r>
              <a:r>
                <a:rPr kumimoji="0" lang="en-US" altLang="zh-CN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AI </a:t>
              </a: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或高性能计算</a:t>
              </a:r>
              <a:r>
                <a:rPr lang="zh-CN" altLang="en-US" sz="1400" dirty="0"/>
                <a:t>生态将（一部分） </a:t>
              </a:r>
              <a:r>
                <a:rPr lang="en-US" altLang="zh-CN" sz="1400" dirty="0"/>
                <a:t>Python </a:t>
              </a:r>
              <a:r>
                <a:rPr lang="zh-CN" altLang="en-US" sz="1400" dirty="0"/>
                <a:t>代码编译到更高性能的语言中，然后在 </a:t>
              </a:r>
              <a:r>
                <a:rPr lang="en-US" altLang="zh-CN" sz="1400" dirty="0"/>
                <a:t>Python </a:t>
              </a:r>
              <a:r>
                <a:rPr lang="zh-CN" altLang="en-US" sz="1400" dirty="0"/>
                <a:t>中调用它。</a:t>
              </a:r>
              <a:endParaRPr lang="en-US" altLang="zh-CN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623905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Python </a:t>
            </a:r>
            <a:r>
              <a:rPr lang="zh-CN" altLang="en-US" dirty="0"/>
              <a:t>计算加速：语言壁垒（</a:t>
            </a:r>
            <a:r>
              <a:rPr lang="en-US" altLang="zh-CN" dirty="0"/>
              <a:t>Language Barrier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7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A706BA06-6770-C72C-4024-8FFB518FD2FA}"/>
              </a:ext>
            </a:extLst>
          </p:cNvPr>
          <p:cNvSpPr txBox="1"/>
          <p:nvPr/>
        </p:nvSpPr>
        <p:spPr>
          <a:xfrm>
            <a:off x="575951" y="582683"/>
            <a:ext cx="7627271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语言壁垒：两语言的互相调用并不总是容易的，外部语言调用不是万能解药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C23E328-A375-568A-ADB3-BC2C5CF137C3}"/>
              </a:ext>
            </a:extLst>
          </p:cNvPr>
          <p:cNvGrpSpPr/>
          <p:nvPr/>
        </p:nvGrpSpPr>
        <p:grpSpPr>
          <a:xfrm>
            <a:off x="575951" y="1156188"/>
            <a:ext cx="8058150" cy="1393581"/>
            <a:chOff x="575951" y="1156188"/>
            <a:chExt cx="8058150" cy="139358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DEFCC81-B5AA-5695-33C8-C2026DD5125D}"/>
                </a:ext>
              </a:extLst>
            </p:cNvPr>
            <p:cNvSpPr/>
            <p:nvPr/>
          </p:nvSpPr>
          <p:spPr>
            <a:xfrm>
              <a:off x="575951" y="1156188"/>
              <a:ext cx="8058150" cy="1393581"/>
            </a:xfrm>
            <a:prstGeom prst="rect">
              <a:avLst/>
            </a:prstGeom>
            <a:solidFill>
              <a:schemeClr val="accent5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52FB211-5854-F46B-A9A2-0571CE2CA2CA}"/>
                </a:ext>
              </a:extLst>
            </p:cNvPr>
            <p:cNvSpPr txBox="1"/>
            <p:nvPr/>
          </p:nvSpPr>
          <p:spPr>
            <a:xfrm>
              <a:off x="697700" y="1683726"/>
              <a:ext cx="7427670" cy="738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285750" marR="0" indent="-28575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外部语言调用是有开销的</a:t>
              </a:r>
              <a:endPara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  <a:p>
              <a:pPr marL="285750" marR="0" indent="-28575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zh-CN" altLang="en-US" sz="1400" dirty="0"/>
                <a:t>为了避免外部语言调用的开销，我们尽量将数据打包成向量的形式来降低开销 </a:t>
              </a:r>
              <a:r>
                <a:rPr lang="en-US" altLang="zh-CN" sz="1400" dirty="0"/>
                <a:t>—— </a:t>
              </a:r>
              <a:r>
                <a:rPr lang="zh-CN" altLang="en-US" sz="1400" dirty="0"/>
                <a:t>向量化</a:t>
              </a:r>
              <a:endParaRPr lang="en-US" altLang="zh-CN" sz="1400" dirty="0"/>
            </a:p>
            <a:p>
              <a:pPr marL="285750" marR="0" indent="-28575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zh-CN" alt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向量化本身带来的是额外的内存开销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5652CC9-46DE-4F77-C951-0C93AA6DA5ED}"/>
                </a:ext>
              </a:extLst>
            </p:cNvPr>
            <p:cNvSpPr txBox="1"/>
            <p:nvPr/>
          </p:nvSpPr>
          <p:spPr>
            <a:xfrm>
              <a:off x="697700" y="1239715"/>
              <a:ext cx="784826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向量化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BE56626-7E25-46C6-40C7-9BEF76EC6D5D}"/>
              </a:ext>
            </a:extLst>
          </p:cNvPr>
          <p:cNvGrpSpPr/>
          <p:nvPr/>
        </p:nvGrpSpPr>
        <p:grpSpPr>
          <a:xfrm>
            <a:off x="575951" y="2613016"/>
            <a:ext cx="8058150" cy="1745378"/>
            <a:chOff x="575951" y="2613016"/>
            <a:chExt cx="8058150" cy="174537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9C5F778-BAA1-0C0B-B56F-A2C72B6F4F61}"/>
                </a:ext>
              </a:extLst>
            </p:cNvPr>
            <p:cNvSpPr/>
            <p:nvPr/>
          </p:nvSpPr>
          <p:spPr>
            <a:xfrm>
              <a:off x="575951" y="2613016"/>
              <a:ext cx="8058150" cy="1745378"/>
            </a:xfrm>
            <a:prstGeom prst="rect">
              <a:avLst/>
            </a:prstGeom>
            <a:solidFill>
              <a:schemeClr val="accent5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2903A0-2883-009B-0D02-24993FED1CE1}"/>
                </a:ext>
              </a:extLst>
            </p:cNvPr>
            <p:cNvSpPr txBox="1"/>
            <p:nvPr/>
          </p:nvSpPr>
          <p:spPr>
            <a:xfrm>
              <a:off x="697700" y="3201170"/>
              <a:ext cx="6089163" cy="954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285750" marR="0" indent="-28575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zh-CN" altLang="en-US" sz="1400" dirty="0"/>
                <a:t>能够被调用的外部语言 </a:t>
              </a:r>
              <a:r>
                <a:rPr lang="en-US" altLang="zh-CN" sz="1400" dirty="0"/>
                <a:t>API </a:t>
              </a:r>
              <a:r>
                <a:rPr lang="zh-CN" altLang="en-US" sz="1400" dirty="0"/>
                <a:t>是有限的：它们往往有较强的数据类型的限制</a:t>
              </a:r>
              <a:endParaRPr lang="en-US" altLang="zh-CN" sz="1400" dirty="0"/>
            </a:p>
            <a:p>
              <a:pPr marL="285750" marR="0" indent="-28575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zh-CN" altLang="en-US" sz="1400" dirty="0"/>
                <a:t>其他类型的数据需要被提前转换为这个预设的类型（一等公民类型）</a:t>
              </a:r>
              <a:endParaRPr lang="en-US" altLang="zh-CN" sz="1400" dirty="0"/>
            </a:p>
            <a:p>
              <a:pPr marL="285750" marR="0" indent="-28575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zh-CN" altLang="en-US" sz="1400" dirty="0"/>
                <a:t>这个转换可能有开销，也可能丢失重要的信息</a:t>
              </a:r>
              <a:endParaRPr lang="en-US" altLang="zh-CN" sz="1400" dirty="0"/>
            </a:p>
            <a:p>
              <a:pPr marL="285750" marR="0" indent="-28575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zh-CN" sz="1400" dirty="0"/>
                <a:t>C API </a:t>
              </a:r>
              <a:r>
                <a:rPr lang="zh-CN" altLang="en-US" sz="1400" dirty="0"/>
                <a:t>的调用本身会引入比较多的动态派发</a:t>
              </a:r>
              <a:endParaRPr lang="en-US" altLang="zh-CN" sz="1400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D02227A-09CC-BD38-AE15-EEB4D67942EA}"/>
                </a:ext>
              </a:extLst>
            </p:cNvPr>
            <p:cNvSpPr txBox="1"/>
            <p:nvPr/>
          </p:nvSpPr>
          <p:spPr>
            <a:xfrm>
              <a:off x="697700" y="2757159"/>
              <a:ext cx="1015659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b="1" dirty="0"/>
                <a:t>一等公民</a:t>
              </a:r>
              <a:endPara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E1F2FACF-FF1B-DE21-8B56-517CC58E57CB}"/>
              </a:ext>
            </a:extLst>
          </p:cNvPr>
          <p:cNvSpPr txBox="1"/>
          <p:nvPr/>
        </p:nvSpPr>
        <p:spPr>
          <a:xfrm>
            <a:off x="740880" y="4481776"/>
            <a:ext cx="4023525" cy="138499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array_sum_external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(A::</a:t>
            </a:r>
            <a:r>
              <a:rPr lang="en-US" altLang="zh-CN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AbstractArray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ccall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: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array_sum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(Vector{Float64}, ),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795E26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convert</a:t>
            </a:r>
            <a:r>
              <a:rPr lang="en-US" altLang="zh-CN" sz="12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(Vector{Float64},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vec</a:t>
            </a:r>
            <a:r>
              <a:rPr lang="en-US" altLang="zh-CN" sz="1200" b="0" dirty="0">
                <a:solidFill>
                  <a:srgbClr val="000000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(A))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6D0272A-9CBC-B769-5CF6-07198C439D7E}"/>
              </a:ext>
            </a:extLst>
          </p:cNvPr>
          <p:cNvSpPr txBox="1"/>
          <p:nvPr/>
        </p:nvSpPr>
        <p:spPr>
          <a:xfrm>
            <a:off x="4914030" y="4546393"/>
            <a:ext cx="6134047" cy="73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Vector{Float64} </a:t>
            </a:r>
            <a:r>
              <a:rPr lang="zh-CN" altLang="en-US" sz="1400" dirty="0"/>
              <a:t>是 </a:t>
            </a:r>
            <a:r>
              <a:rPr lang="en-US" altLang="zh-CN" sz="1400" dirty="0"/>
              <a:t>:</a:t>
            </a:r>
            <a:r>
              <a:rPr lang="en-US" altLang="zh-CN" sz="1400" dirty="0" err="1"/>
              <a:t>array_sum</a:t>
            </a:r>
            <a:r>
              <a:rPr lang="en-US" altLang="zh-CN" sz="1400" dirty="0"/>
              <a:t> </a:t>
            </a:r>
            <a:r>
              <a:rPr lang="zh-CN" altLang="en-US" sz="1400" dirty="0"/>
              <a:t>的一等公民</a:t>
            </a:r>
            <a:endParaRPr lang="en-US" altLang="zh-CN" sz="14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如果 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 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不是稠密矩阵，会被稠密化（意味着更多的空间分配）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400" dirty="0"/>
              <a:t>如果 </a:t>
            </a:r>
            <a:r>
              <a:rPr lang="en-US" altLang="zh-CN" sz="1400" dirty="0"/>
              <a:t>A </a:t>
            </a:r>
            <a:r>
              <a:rPr lang="zh-CN" altLang="en-US" sz="1400" dirty="0"/>
              <a:t>是 </a:t>
            </a:r>
            <a:r>
              <a:rPr lang="en-US" altLang="zh-CN" sz="1400" dirty="0"/>
              <a:t>Diagonal </a:t>
            </a:r>
            <a:r>
              <a:rPr lang="zh-CN" altLang="en-US" sz="1400" dirty="0"/>
              <a:t>对角线矩阵，这个转换会丢失信息：除对角线外均为零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37EDD9A-94F8-15CB-E337-4FA713ED99FA}"/>
              </a:ext>
            </a:extLst>
          </p:cNvPr>
          <p:cNvSpPr txBox="1"/>
          <p:nvPr/>
        </p:nvSpPr>
        <p:spPr>
          <a:xfrm>
            <a:off x="3345180" y="6025354"/>
            <a:ext cx="4589780" cy="369328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一个原生高性能、动态编程的语言是需要的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5484440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循环优化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11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F45D6E5D-2F5B-E742-4499-D1C669EABFE0}"/>
              </a:ext>
            </a:extLst>
          </p:cNvPr>
          <p:cNvSpPr txBox="1"/>
          <p:nvPr/>
        </p:nvSpPr>
        <p:spPr>
          <a:xfrm>
            <a:off x="575952" y="609480"/>
            <a:ext cx="481157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如何找到最优的循环计算策略是性能优化的核心难题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EF4BDFB-B826-7D2D-F965-55B3471A1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33" y="1539240"/>
            <a:ext cx="1889760" cy="18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C2699213-02CB-FF9E-6DFC-352ED8E55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357" y="1539240"/>
            <a:ext cx="1889760" cy="18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822B26B-9244-17F3-38AB-94E17354B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135" y="1539240"/>
            <a:ext cx="1889760" cy="18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E7CEA5BB-056F-5142-9684-ADA21A37C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86" y="4017451"/>
            <a:ext cx="2833188" cy="169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77B3C37E-504C-BBF5-D685-EBECB07B9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024" y="4044532"/>
            <a:ext cx="3078749" cy="136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lesson_05_fast">
            <a:hlinkClick r:id="" action="ppaction://media"/>
            <a:extLst>
              <a:ext uri="{FF2B5EF4-FFF2-40B4-BE49-F238E27FC236}">
                <a16:creationId xmlns:a16="http://schemas.microsoft.com/office/drawing/2014/main" id="{61043D73-8895-F209-6F3C-BA2DCF9B2A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63219" y="3504557"/>
            <a:ext cx="3427593" cy="2448281"/>
          </a:xfrm>
          <a:prstGeom prst="rect">
            <a:avLst/>
          </a:prstGeo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4C751FA7-3177-84C4-8595-5351644ED547}"/>
              </a:ext>
            </a:extLst>
          </p:cNvPr>
          <p:cNvSpPr txBox="1"/>
          <p:nvPr/>
        </p:nvSpPr>
        <p:spPr>
          <a:xfrm>
            <a:off x="0" y="6099762"/>
            <a:ext cx="2338251" cy="311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图片来自于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rgbClr val="0563C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halide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文档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6BDF85-0BB8-6606-AEC6-4DCDECE51EE5}"/>
              </a:ext>
            </a:extLst>
          </p:cNvPr>
          <p:cNvSpPr txBox="1"/>
          <p:nvPr/>
        </p:nvSpPr>
        <p:spPr>
          <a:xfrm>
            <a:off x="8994526" y="6028395"/>
            <a:ext cx="1627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for</a:t>
            </a:r>
            <a:r>
              <a:rPr lang="zh-CN" altLang="en-US" sz="1200" dirty="0"/>
              <a:t>循环迭代顺序</a:t>
            </a:r>
            <a:r>
              <a:rPr lang="en-US" altLang="zh-CN" sz="1200" dirty="0"/>
              <a:t>.mp4</a:t>
            </a:r>
          </a:p>
        </p:txBody>
      </p:sp>
    </p:spTree>
    <p:extLst>
      <p:ext uri="{BB962C8B-B14F-4D97-AF65-F5344CB8AC3E}">
        <p14:creationId xmlns:p14="http://schemas.microsoft.com/office/powerpoint/2010/main" val="8585437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循环优化</a:t>
            </a:r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11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F45D6E5D-2F5B-E742-4499-D1C669EABFE0}"/>
              </a:ext>
            </a:extLst>
          </p:cNvPr>
          <p:cNvSpPr txBox="1"/>
          <p:nvPr/>
        </p:nvSpPr>
        <p:spPr>
          <a:xfrm>
            <a:off x="575952" y="609480"/>
            <a:ext cx="980813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MKL </a:t>
            </a:r>
            <a:r>
              <a:rPr lang="zh-CN" altLang="en-US" dirty="0"/>
              <a:t>的性能来自于对 </a:t>
            </a:r>
            <a:r>
              <a:rPr lang="en-US" altLang="zh-CN" dirty="0"/>
              <a:t>for </a:t>
            </a:r>
            <a:r>
              <a:rPr lang="zh-CN" altLang="en-US" dirty="0"/>
              <a:t>循环迭代方式的优化：引入 </a:t>
            </a:r>
            <a:r>
              <a:rPr lang="en-US" altLang="zh-CN" dirty="0"/>
              <a:t>block</a:t>
            </a:r>
            <a:r>
              <a:rPr lang="zh-CN" altLang="en-US" dirty="0"/>
              <a:t>、引入多线程、引入 </a:t>
            </a:r>
            <a:r>
              <a:rPr lang="en-US" altLang="zh-CN" dirty="0"/>
              <a:t>SIMD/AVX </a:t>
            </a:r>
            <a:r>
              <a:rPr lang="zh-CN" altLang="en-US" dirty="0"/>
              <a:t>向量化指令</a:t>
            </a:r>
            <a:endParaRPr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832264-A7C6-9974-6275-AF6A03884658}"/>
              </a:ext>
            </a:extLst>
          </p:cNvPr>
          <p:cNvSpPr txBox="1"/>
          <p:nvPr/>
        </p:nvSpPr>
        <p:spPr>
          <a:xfrm>
            <a:off x="4183380" y="1832228"/>
            <a:ext cx="7200900" cy="378565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Block size for loop tiling (may need tuning based on the cache size of the CPU)</a:t>
            </a:r>
            <a:endParaRPr lang="en-US" altLang="zh-CN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BLOCK_SIZE = 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matmul_tiled_parallel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beta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// Use OpenMP to parallelize the outer loop over blocks</a:t>
            </a:r>
            <a:endParaRPr lang="en-US" altLang="zh-CN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#pragma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omp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parallel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collapse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(2)</a:t>
            </a:r>
            <a:r>
              <a:rPr lang="en-US" altLang="zh-CN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Parallelize both i0 and j0 loops</a:t>
            </a:r>
            <a:endParaRPr lang="en-US" altLang="zh-CN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i0 = 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i0 &lt; M; i0 += BLOCK_SIZE) {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j0 = 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j0 &lt; N; j0 += BLOCK_SIZE) {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k0 = 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k0 &lt; K; k0 += BLOCK_SIZE) {</a:t>
            </a:r>
          </a:p>
          <a:p>
            <a:r>
              <a:rPr lang="en-US" altLang="zh-CN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       // Loop over the block</a:t>
            </a:r>
            <a:endParaRPr lang="en-US" altLang="zh-CN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i0; </a:t>
            </a:r>
            <a:r>
              <a:rPr lang="en-US" altLang="zh-CN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(i0 + BLOCK_SIZE, M); ++</a:t>
            </a:r>
            <a:r>
              <a:rPr lang="en-US" altLang="zh-CN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zh-CN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 = j0; j &lt; </a:t>
            </a:r>
            <a:r>
              <a:rPr lang="en-US" altLang="zh-CN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(j0 + BLOCK_SIZE, N); ++j) {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sum = </a:t>
            </a:r>
            <a:r>
              <a:rPr lang="en-US" altLang="zh-CN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zh-CN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 = k0; k &lt; </a:t>
            </a:r>
            <a:r>
              <a:rPr lang="en-US" altLang="zh-CN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(k0 + BLOCK_SIZE, K); ++k) {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sum += </a:t>
            </a:r>
            <a:r>
              <a:rPr lang="en-US" altLang="zh-CN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K + k] * </a:t>
            </a:r>
            <a:r>
              <a:rPr lang="en-US" altLang="zh-CN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[k * N + j];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}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zh-CN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N + j] = alpha * sum + beta * </a:t>
            </a:r>
            <a:r>
              <a:rPr lang="en-US" altLang="zh-CN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N + j];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}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2" name="lesson_05_fast">
            <a:hlinkClick r:id="" action="ppaction://media"/>
            <a:extLst>
              <a:ext uri="{FF2B5EF4-FFF2-40B4-BE49-F238E27FC236}">
                <a16:creationId xmlns:a16="http://schemas.microsoft.com/office/drawing/2014/main" id="{87585C2A-F61E-C330-C55F-5943E9793A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167" y="1832228"/>
            <a:ext cx="3427593" cy="244828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3438740-9A53-6617-64B5-0C0943DCCF9D}"/>
              </a:ext>
            </a:extLst>
          </p:cNvPr>
          <p:cNvSpPr txBox="1"/>
          <p:nvPr/>
        </p:nvSpPr>
        <p:spPr>
          <a:xfrm>
            <a:off x="4183380" y="1238573"/>
            <a:ext cx="425372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矩阵乘法可能的更高性能的循环迭代方式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82631D-1DB3-FE85-6305-20A04D95C94B}"/>
              </a:ext>
            </a:extLst>
          </p:cNvPr>
          <p:cNvSpPr txBox="1"/>
          <p:nvPr/>
        </p:nvSpPr>
        <p:spPr>
          <a:xfrm>
            <a:off x="0" y="6363578"/>
            <a:ext cx="818388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 dirty="0">
                <a:hlinkClick r:id="rId5"/>
              </a:rPr>
              <a:t>https://www.mindspore.cn/docs/en/r2.0//design/graph_fusion_engine.html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283661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自动循环优化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11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F45D6E5D-2F5B-E742-4499-D1C669EABFE0}"/>
              </a:ext>
            </a:extLst>
          </p:cNvPr>
          <p:cNvSpPr txBox="1"/>
          <p:nvPr/>
        </p:nvSpPr>
        <p:spPr>
          <a:xfrm>
            <a:off x="575952" y="609480"/>
            <a:ext cx="1057210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Halide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开始，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XLA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等深度学习框架引入了更积极的循环优化编译，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Julia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中对应的是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LoopVectorization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CC836E-0E8C-DB92-787B-7F910E067D46}"/>
              </a:ext>
            </a:extLst>
          </p:cNvPr>
          <p:cNvSpPr txBox="1"/>
          <p:nvPr/>
        </p:nvSpPr>
        <p:spPr>
          <a:xfrm>
            <a:off x="649287" y="1228397"/>
            <a:ext cx="6483033" cy="440120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BenchmarkTools</a:t>
            </a:r>
          </a:p>
          <a:p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LoopVectorization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matmul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(C, A, B)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795E26"/>
                </a:solidFill>
                <a:effectLst/>
                <a:highlight>
                  <a:srgbClr val="FFC000"/>
                </a:highlight>
                <a:latin typeface="Consolas" panose="020B0609020204030204" pitchFamily="49" charset="0"/>
              </a:rPr>
              <a:t>@tturbo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∈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((C,B),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m ∈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((C,A),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zero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eltype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(C))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 ∈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((A,B),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A[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m,k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* B[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k,n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C[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m,n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zh-CN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Cmn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=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4096</a:t>
            </a:r>
            <a:endParaRPr lang="en-US" altLang="zh-CN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=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n)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 =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n)</a:t>
            </a:r>
          </a:p>
          <a:p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=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n)</a:t>
            </a:r>
          </a:p>
          <a:p>
            <a:b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@btime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matmul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B, C)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70AA0D-4835-1FF0-0C05-B9F92CD74C14}"/>
              </a:ext>
            </a:extLst>
          </p:cNvPr>
          <p:cNvSpPr txBox="1"/>
          <p:nvPr/>
        </p:nvSpPr>
        <p:spPr>
          <a:xfrm>
            <a:off x="649287" y="5725303"/>
            <a:ext cx="639921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/>
              <a:t>计算时间：5.299 s （如果没有 </a:t>
            </a:r>
            <a:r>
              <a:rPr lang="en-US" altLang="zh-CN" dirty="0"/>
              <a:t>@tturbo </a:t>
            </a:r>
            <a:r>
              <a:rPr lang="zh-CN" altLang="en-US" dirty="0"/>
              <a:t>的话，大约在 </a:t>
            </a:r>
            <a:r>
              <a:rPr lang="en-US" altLang="zh-CN" dirty="0"/>
              <a:t>400s</a:t>
            </a:r>
            <a:r>
              <a:rPr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E6556A-F6B8-3CAD-55BB-C08DCFD73C4B}"/>
              </a:ext>
            </a:extLst>
          </p:cNvPr>
          <p:cNvSpPr txBox="1"/>
          <p:nvPr/>
        </p:nvSpPr>
        <p:spPr>
          <a:xfrm>
            <a:off x="7429500" y="1536769"/>
            <a:ext cx="3810000" cy="923326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思路：自动将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for 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循环展开和调整到合适的模式，从而得到</a:t>
            </a:r>
            <a:r>
              <a:rPr lang="zh-CN" altLang="en-US" dirty="0"/>
              <a:t>一个近乎免费的性能加速。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8518389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自动循环优化：计算图</a:t>
            </a:r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11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F45D6E5D-2F5B-E742-4499-D1C669EABFE0}"/>
              </a:ext>
            </a:extLst>
          </p:cNvPr>
          <p:cNvSpPr txBox="1"/>
          <p:nvPr/>
        </p:nvSpPr>
        <p:spPr>
          <a:xfrm>
            <a:off x="575952" y="609480"/>
            <a:ext cx="1057210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一个算法可以有多种不同的等价计算方式，对应于不同的计算图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402347A-F670-75F2-410B-3D5D152A0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74" y="1199648"/>
            <a:ext cx="4912128" cy="41256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398299E-AEFE-C5B3-D80E-A6BB8F4A67C3}"/>
              </a:ext>
            </a:extLst>
          </p:cNvPr>
          <p:cNvSpPr txBox="1"/>
          <p:nvPr/>
        </p:nvSpPr>
        <p:spPr>
          <a:xfrm>
            <a:off x="0" y="6296840"/>
            <a:ext cx="750570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200" i="0" u="none" strike="noStrike" dirty="0">
                <a:solidFill>
                  <a:srgbClr val="0088CC"/>
                </a:solidFill>
                <a:effectLst/>
                <a:latin typeface="Helvetica Neue"/>
                <a:hlinkClick r:id="rId3"/>
              </a:rPr>
              <a:t>Decoupling Algorithms from the Organization of Computation for High Performance Image Processing</a:t>
            </a:r>
            <a:endParaRPr lang="zh-CN" altLang="en-US" sz="12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F947ECC-B578-6965-4192-C2597FCDA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509" y="1073548"/>
            <a:ext cx="3234372" cy="377691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EC1AA17-AC09-5478-7FFE-34328BB40C7A}"/>
              </a:ext>
            </a:extLst>
          </p:cNvPr>
          <p:cNvSpPr txBox="1"/>
          <p:nvPr/>
        </p:nvSpPr>
        <p:spPr>
          <a:xfrm>
            <a:off x="7045010" y="4947662"/>
            <a:ext cx="3424871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不同的计算图在并行效率、局部性、重复计算方面有所取舍，得到的最终的计算性能也有所不同</a:t>
            </a:r>
          </a:p>
        </p:txBody>
      </p:sp>
    </p:spTree>
    <p:extLst>
      <p:ext uri="{BB962C8B-B14F-4D97-AF65-F5344CB8AC3E}">
        <p14:creationId xmlns:p14="http://schemas.microsoft.com/office/powerpoint/2010/main" val="419829649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大纲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364" name="如何在保证 Julia 代码可执行的前提下，安全地分发 Julia 代码？"/>
          <p:cNvSpPr txBox="1"/>
          <p:nvPr/>
        </p:nvSpPr>
        <p:spPr>
          <a:xfrm>
            <a:off x="863337" y="1198760"/>
            <a:ext cx="10250559" cy="3808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抽象是好的，但我们需要了解抽象背后的代价</a:t>
            </a:r>
            <a:endParaRPr lang="en-US" altLang="zh-CN" sz="20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分支判断 </a:t>
            </a:r>
            <a:r>
              <a:rPr lang="en-US" altLang="zh-CN" sz="2000" dirty="0"/>
              <a:t>(if) </a:t>
            </a:r>
            <a:r>
              <a:rPr lang="zh-CN" altLang="en-US" sz="2000" dirty="0"/>
              <a:t>可能比你想象中还要昂贵</a:t>
            </a:r>
            <a:endParaRPr lang="en-US" altLang="zh-CN" sz="20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泛化 </a:t>
            </a:r>
            <a:r>
              <a:rPr lang="en-US" altLang="zh-CN" sz="2000" dirty="0"/>
              <a:t>(generalization) </a:t>
            </a:r>
            <a:r>
              <a:rPr lang="zh-CN" altLang="en-US" sz="2000" dirty="0"/>
              <a:t>是好的，但高性能几乎总是对具体的场景作特化 </a:t>
            </a:r>
            <a:r>
              <a:rPr lang="en-US" altLang="zh-CN" sz="2000" dirty="0"/>
              <a:t>(specialization)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将计算转移到编译阶段</a:t>
            </a:r>
            <a:r>
              <a:rPr lang="en-US" altLang="zh-CN" sz="2000" dirty="0"/>
              <a:t> (compile time) </a:t>
            </a:r>
            <a:r>
              <a:rPr lang="zh-CN" altLang="en-US" sz="2000" dirty="0"/>
              <a:t>有时是个好主意</a:t>
            </a:r>
            <a:endParaRPr lang="en-US" altLang="zh-CN" sz="20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内存墙 </a:t>
            </a:r>
            <a:r>
              <a:rPr lang="en-US" altLang="zh-CN" sz="2000" dirty="0"/>
              <a:t>(memory wall) </a:t>
            </a:r>
            <a:r>
              <a:rPr lang="zh-CN" altLang="en-US" sz="2000" dirty="0"/>
              <a:t>确实存在，而且越来越无法忽视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53923871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自动循环优化：计算图</a:t>
            </a:r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11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F45D6E5D-2F5B-E742-4499-D1C669EABFE0}"/>
              </a:ext>
            </a:extLst>
          </p:cNvPr>
          <p:cNvSpPr txBox="1"/>
          <p:nvPr/>
        </p:nvSpPr>
        <p:spPr>
          <a:xfrm>
            <a:off x="575952" y="609480"/>
            <a:ext cx="1057210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对于给定的计算图，有多种可能的等价变换方式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98299E-AEFE-C5B3-D80E-A6BB8F4A67C3}"/>
              </a:ext>
            </a:extLst>
          </p:cNvPr>
          <p:cNvSpPr txBox="1"/>
          <p:nvPr/>
        </p:nvSpPr>
        <p:spPr>
          <a:xfrm>
            <a:off x="0" y="6296840"/>
            <a:ext cx="750570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200" i="0" u="none" strike="noStrike" dirty="0">
                <a:solidFill>
                  <a:srgbClr val="0088CC"/>
                </a:solidFill>
                <a:effectLst/>
                <a:latin typeface="Helvetica Neue"/>
                <a:hlinkClick r:id="rId2"/>
              </a:rPr>
              <a:t>Decoupling Algorithms from the Organization of Computation for High Performance Image Processing</a:t>
            </a:r>
            <a:endParaRPr lang="zh-CN" altLang="en-US" sz="1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C66D0C-539E-0D6E-C7A7-52129E3D6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27" y="1402852"/>
            <a:ext cx="3148873" cy="1699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8CB9B2-6B74-1FCD-8B44-A9FB11DC6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5" y="1415789"/>
            <a:ext cx="3356605" cy="1699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EB58B28-2AD2-17C9-5EB9-47BEB9DAB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773" y="1386528"/>
            <a:ext cx="3261359" cy="219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FFF6C0-4DCD-A242-96C0-DF710F193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5" y="3517035"/>
            <a:ext cx="3070855" cy="2702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501EFBD-CE5A-8FE4-5D06-41B5A88F60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228" y="3517035"/>
            <a:ext cx="3400674" cy="2768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CCC3303-E497-54E1-EBE3-BB7C70EF7DE5}"/>
              </a:ext>
            </a:extLst>
          </p:cNvPr>
          <p:cNvSpPr txBox="1"/>
          <p:nvPr/>
        </p:nvSpPr>
        <p:spPr>
          <a:xfrm>
            <a:off x="9300426" y="4760878"/>
            <a:ext cx="25102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933DD8-3401-D7B4-26D3-74AC5408CBA6}"/>
              </a:ext>
            </a:extLst>
          </p:cNvPr>
          <p:cNvSpPr txBox="1"/>
          <p:nvPr/>
        </p:nvSpPr>
        <p:spPr>
          <a:xfrm>
            <a:off x="1712114" y="1004828"/>
            <a:ext cx="553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拆分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C0287D8-C45F-D7D3-31C8-C9A84DF32C79}"/>
              </a:ext>
            </a:extLst>
          </p:cNvPr>
          <p:cNvSpPr txBox="1"/>
          <p:nvPr/>
        </p:nvSpPr>
        <p:spPr>
          <a:xfrm>
            <a:off x="5460866" y="1015756"/>
            <a:ext cx="553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融合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DCF8700-1435-C928-4BCE-A6F342B95EF3}"/>
              </a:ext>
            </a:extLst>
          </p:cNvPr>
          <p:cNvSpPr txBox="1"/>
          <p:nvPr/>
        </p:nvSpPr>
        <p:spPr>
          <a:xfrm>
            <a:off x="9033526" y="951338"/>
            <a:ext cx="78482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重排序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99E104D-A318-93D5-F2BA-4ECA175E6307}"/>
              </a:ext>
            </a:extLst>
          </p:cNvPr>
          <p:cNvSpPr txBox="1"/>
          <p:nvPr/>
        </p:nvSpPr>
        <p:spPr>
          <a:xfrm>
            <a:off x="1596698" y="3171952"/>
            <a:ext cx="553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提升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D284ABA-19F8-F13F-641E-1FCF209D4FFB}"/>
              </a:ext>
            </a:extLst>
          </p:cNvPr>
          <p:cNvSpPr txBox="1"/>
          <p:nvPr/>
        </p:nvSpPr>
        <p:spPr>
          <a:xfrm>
            <a:off x="5482122" y="3187845"/>
            <a:ext cx="5539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下降</a:t>
            </a:r>
          </a:p>
        </p:txBody>
      </p:sp>
    </p:spTree>
    <p:extLst>
      <p:ext uri="{BB962C8B-B14F-4D97-AF65-F5344CB8AC3E}">
        <p14:creationId xmlns:p14="http://schemas.microsoft.com/office/powerpoint/2010/main" val="292688134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自动循环优化：计算图</a:t>
            </a:r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11" name="如何在保证 Julia 代码可执行的前提下，安全地分发 Julia 代码？">
            <a:extLst>
              <a:ext uri="{FF2B5EF4-FFF2-40B4-BE49-F238E27FC236}">
                <a16:creationId xmlns:a16="http://schemas.microsoft.com/office/drawing/2014/main" id="{F45D6E5D-2F5B-E742-4499-D1C669EABFE0}"/>
              </a:ext>
            </a:extLst>
          </p:cNvPr>
          <p:cNvSpPr txBox="1"/>
          <p:nvPr/>
        </p:nvSpPr>
        <p:spPr>
          <a:xfrm>
            <a:off x="575952" y="609480"/>
            <a:ext cx="1057210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如何搜索和生成一个最优的计算图，是核心问题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67C641-4C7F-0B3B-3D82-C2E8255AC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38" y="1427394"/>
            <a:ext cx="10746622" cy="12315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78AF0F-9E9B-E3A6-C6C6-997D1E844107}"/>
              </a:ext>
            </a:extLst>
          </p:cNvPr>
          <p:cNvSpPr/>
          <p:nvPr/>
        </p:nvSpPr>
        <p:spPr>
          <a:xfrm>
            <a:off x="4922520" y="1427394"/>
            <a:ext cx="1889760" cy="1231536"/>
          </a:xfrm>
          <a:prstGeom prst="rect">
            <a:avLst/>
          </a:prstGeom>
          <a:solidFill>
            <a:srgbClr val="FFC000">
              <a:alpha val="2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886EEB-4656-E5C4-9BEF-15E8DCB1A6EA}"/>
              </a:ext>
            </a:extLst>
          </p:cNvPr>
          <p:cNvSpPr txBox="1"/>
          <p:nvPr/>
        </p:nvSpPr>
        <p:spPr>
          <a:xfrm>
            <a:off x="5079368" y="3581400"/>
            <a:ext cx="192456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The VERY Hard Part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6FAC59C-5DDA-7E92-5188-9FC09E36061B}"/>
              </a:ext>
            </a:extLst>
          </p:cNvPr>
          <p:cNvCxnSpPr/>
          <p:nvPr/>
        </p:nvCxnSpPr>
        <p:spPr>
          <a:xfrm flipV="1">
            <a:off x="5748078" y="2700840"/>
            <a:ext cx="53340" cy="83865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7FA2406-674E-F65F-5525-370B57EE23BE}"/>
              </a:ext>
            </a:extLst>
          </p:cNvPr>
          <p:cNvSpPr txBox="1"/>
          <p:nvPr/>
        </p:nvSpPr>
        <p:spPr>
          <a:xfrm>
            <a:off x="401438" y="5106878"/>
            <a:ext cx="10803595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Halide (2014)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：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我提供基本的计算图变换，用户自己去组合成调度逻辑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/>
              <a:t>TVM(2018)</a:t>
            </a:r>
            <a:r>
              <a:rPr lang="zh-CN" altLang="en-US" dirty="0"/>
              <a:t>、</a:t>
            </a:r>
            <a:r>
              <a:rPr lang="en-US" altLang="zh-CN" dirty="0"/>
              <a:t>XLA(2020)</a:t>
            </a:r>
            <a:r>
              <a:rPr lang="zh-CN" altLang="en-US" dirty="0"/>
              <a:t>：</a:t>
            </a:r>
            <a:r>
              <a:rPr lang="zh-CN" altLang="en-US" sz="1600" dirty="0"/>
              <a:t>支持 </a:t>
            </a:r>
            <a:r>
              <a:rPr lang="en-US" altLang="zh-CN" sz="1600" dirty="0"/>
              <a:t>cost model </a:t>
            </a:r>
            <a:r>
              <a:rPr lang="zh-CN" altLang="en-US" sz="1600" dirty="0"/>
              <a:t>计算，从而支持自动策略搜索 </a:t>
            </a:r>
            <a:r>
              <a:rPr lang="en-US" altLang="zh-CN" sz="1600" dirty="0"/>
              <a:t>(auto tune)</a:t>
            </a:r>
            <a:r>
              <a:rPr lang="zh-CN" altLang="en-US" sz="1600" dirty="0"/>
              <a:t>；支持多种计算设备的代码生成</a:t>
            </a:r>
            <a:endParaRPr lang="en-US" altLang="zh-CN" sz="16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 err="1">
                <a:highlight>
                  <a:srgbClr val="FFC000"/>
                </a:highlight>
              </a:rPr>
              <a:t>LoopVectorization</a:t>
            </a:r>
            <a:r>
              <a:rPr lang="en-US" altLang="zh-CN" dirty="0">
                <a:highlight>
                  <a:srgbClr val="FFC000"/>
                </a:highlight>
              </a:rPr>
              <a:t>(2020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r>
              <a:rPr lang="zh-CN" altLang="en-US" sz="1600" dirty="0"/>
              <a:t>仅支持 </a:t>
            </a:r>
            <a:r>
              <a:rPr lang="en-US" altLang="zh-CN" sz="1600" dirty="0"/>
              <a:t>CPU </a:t>
            </a:r>
            <a:r>
              <a:rPr lang="zh-CN" altLang="en-US" sz="1600" dirty="0"/>
              <a:t>上的 </a:t>
            </a:r>
            <a:r>
              <a:rPr lang="en-US" altLang="zh-CN" sz="1600" dirty="0"/>
              <a:t>cost model </a:t>
            </a:r>
            <a:r>
              <a:rPr lang="zh-CN" altLang="en-US" sz="1600" dirty="0"/>
              <a:t>计算和代码生成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29315134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 Box 7"/>
          <p:cNvSpPr txBox="1"/>
          <p:nvPr/>
        </p:nvSpPr>
        <p:spPr>
          <a:xfrm>
            <a:off x="569370" y="2179638"/>
            <a:ext cx="5792285" cy="929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9145" tIns="39145" rIns="39145" bIns="39145">
            <a:spAutoFit/>
          </a:bodyPr>
          <a:lstStyle>
            <a:lvl1pPr>
              <a:defRPr sz="4800">
                <a:solidFill>
                  <a:srgbClr val="FFFFFF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感谢您的观看	</a:t>
            </a:r>
          </a:p>
        </p:txBody>
      </p:sp>
      <p:sp>
        <p:nvSpPr>
          <p:cNvPr id="473" name="Text Box 7"/>
          <p:cNvSpPr txBox="1"/>
          <p:nvPr/>
        </p:nvSpPr>
        <p:spPr>
          <a:xfrm>
            <a:off x="599214" y="2995928"/>
            <a:ext cx="6259010" cy="383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9145" tIns="39145" rIns="39145" bIns="39145">
            <a:spAutoFit/>
          </a:bodyPr>
          <a:lstStyle>
            <a:lvl1pPr>
              <a:defRPr sz="2000">
                <a:solidFill>
                  <a:srgbClr val="FFFFFF">
                    <a:alpha val="49000"/>
                  </a:srgbClr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Thank you for watching</a:t>
            </a:r>
          </a:p>
        </p:txBody>
      </p:sp>
      <p:sp>
        <p:nvSpPr>
          <p:cNvPr id="474" name="Text Box 7"/>
          <p:cNvSpPr/>
          <p:nvPr/>
        </p:nvSpPr>
        <p:spPr>
          <a:xfrm>
            <a:off x="549275" y="1761957"/>
            <a:ext cx="5186365" cy="416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5" extrusionOk="0">
                <a:moveTo>
                  <a:pt x="1152" y="4651"/>
                </a:moveTo>
                <a:lnTo>
                  <a:pt x="1152" y="21315"/>
                </a:lnTo>
                <a:lnTo>
                  <a:pt x="826" y="21315"/>
                </a:lnTo>
                <a:lnTo>
                  <a:pt x="826" y="4651"/>
                </a:lnTo>
                <a:lnTo>
                  <a:pt x="0" y="4651"/>
                </a:lnTo>
                <a:lnTo>
                  <a:pt x="0" y="888"/>
                </a:lnTo>
                <a:lnTo>
                  <a:pt x="1983" y="888"/>
                </a:lnTo>
                <a:lnTo>
                  <a:pt x="1983" y="4651"/>
                </a:lnTo>
                <a:lnTo>
                  <a:pt x="1152" y="4651"/>
                </a:lnTo>
                <a:close/>
                <a:moveTo>
                  <a:pt x="3624" y="3820"/>
                </a:moveTo>
                <a:cubicBezTo>
                  <a:pt x="3366" y="3820"/>
                  <a:pt x="3139" y="5188"/>
                  <a:pt x="2960" y="7778"/>
                </a:cubicBezTo>
                <a:cubicBezTo>
                  <a:pt x="2770" y="10320"/>
                  <a:pt x="2674" y="14278"/>
                  <a:pt x="2678" y="18285"/>
                </a:cubicBezTo>
                <a:cubicBezTo>
                  <a:pt x="2678" y="19311"/>
                  <a:pt x="2690" y="21022"/>
                  <a:pt x="2694" y="21315"/>
                </a:cubicBezTo>
                <a:lnTo>
                  <a:pt x="2364" y="21315"/>
                </a:lnTo>
                <a:cubicBezTo>
                  <a:pt x="2356" y="20582"/>
                  <a:pt x="2348" y="18872"/>
                  <a:pt x="2352" y="18285"/>
                </a:cubicBezTo>
                <a:cubicBezTo>
                  <a:pt x="2317" y="7241"/>
                  <a:pt x="2944" y="-285"/>
                  <a:pt x="3624" y="8"/>
                </a:cubicBezTo>
                <a:cubicBezTo>
                  <a:pt x="4117" y="888"/>
                  <a:pt x="4701" y="253"/>
                  <a:pt x="4903" y="18285"/>
                </a:cubicBezTo>
                <a:cubicBezTo>
                  <a:pt x="4903" y="19311"/>
                  <a:pt x="4895" y="20875"/>
                  <a:pt x="4891" y="21315"/>
                </a:cubicBezTo>
                <a:lnTo>
                  <a:pt x="4558" y="21315"/>
                </a:lnTo>
                <a:cubicBezTo>
                  <a:pt x="4566" y="20729"/>
                  <a:pt x="4577" y="18920"/>
                  <a:pt x="4574" y="18285"/>
                </a:cubicBezTo>
                <a:cubicBezTo>
                  <a:pt x="4601" y="9635"/>
                  <a:pt x="4097" y="3527"/>
                  <a:pt x="3624" y="3820"/>
                </a:cubicBezTo>
                <a:close/>
                <a:moveTo>
                  <a:pt x="5849" y="8169"/>
                </a:moveTo>
                <a:lnTo>
                  <a:pt x="5849" y="21315"/>
                </a:lnTo>
                <a:lnTo>
                  <a:pt x="5519" y="21315"/>
                </a:lnTo>
                <a:lnTo>
                  <a:pt x="5519" y="888"/>
                </a:lnTo>
                <a:lnTo>
                  <a:pt x="5833" y="888"/>
                </a:lnTo>
                <a:lnTo>
                  <a:pt x="6942" y="21315"/>
                </a:lnTo>
                <a:lnTo>
                  <a:pt x="6564" y="21315"/>
                </a:lnTo>
                <a:lnTo>
                  <a:pt x="5849" y="8169"/>
                </a:lnTo>
                <a:close/>
                <a:moveTo>
                  <a:pt x="7327" y="21315"/>
                </a:moveTo>
                <a:lnTo>
                  <a:pt x="7327" y="888"/>
                </a:lnTo>
                <a:lnTo>
                  <a:pt x="7657" y="888"/>
                </a:lnTo>
                <a:lnTo>
                  <a:pt x="7657" y="21315"/>
                </a:lnTo>
                <a:lnTo>
                  <a:pt x="7327" y="21315"/>
                </a:lnTo>
                <a:close/>
                <a:moveTo>
                  <a:pt x="10379" y="21315"/>
                </a:moveTo>
                <a:lnTo>
                  <a:pt x="10379" y="20533"/>
                </a:lnTo>
                <a:lnTo>
                  <a:pt x="9457" y="20533"/>
                </a:lnTo>
                <a:lnTo>
                  <a:pt x="9457" y="16868"/>
                </a:lnTo>
                <a:lnTo>
                  <a:pt x="10713" y="16868"/>
                </a:lnTo>
                <a:lnTo>
                  <a:pt x="10713" y="21315"/>
                </a:lnTo>
                <a:lnTo>
                  <a:pt x="10379" y="21315"/>
                </a:lnTo>
                <a:close/>
                <a:moveTo>
                  <a:pt x="8281" y="21315"/>
                </a:moveTo>
                <a:cubicBezTo>
                  <a:pt x="8273" y="20386"/>
                  <a:pt x="8269" y="18920"/>
                  <a:pt x="8269" y="18090"/>
                </a:cubicBezTo>
                <a:cubicBezTo>
                  <a:pt x="8233" y="7143"/>
                  <a:pt x="8845" y="-236"/>
                  <a:pt x="9548" y="8"/>
                </a:cubicBezTo>
                <a:cubicBezTo>
                  <a:pt x="10125" y="-187"/>
                  <a:pt x="10581" y="4406"/>
                  <a:pt x="10681" y="11737"/>
                </a:cubicBezTo>
                <a:lnTo>
                  <a:pt x="10367" y="12079"/>
                </a:lnTo>
                <a:cubicBezTo>
                  <a:pt x="10248" y="6801"/>
                  <a:pt x="9886" y="3722"/>
                  <a:pt x="9548" y="3820"/>
                </a:cubicBezTo>
                <a:cubicBezTo>
                  <a:pt x="9008" y="3478"/>
                  <a:pt x="8575" y="9880"/>
                  <a:pt x="8591" y="18090"/>
                </a:cubicBezTo>
                <a:cubicBezTo>
                  <a:pt x="8591" y="19165"/>
                  <a:pt x="8603" y="20777"/>
                  <a:pt x="8607" y="21315"/>
                </a:cubicBezTo>
                <a:lnTo>
                  <a:pt x="8281" y="21315"/>
                </a:lnTo>
                <a:close/>
                <a:moveTo>
                  <a:pt x="12171" y="21315"/>
                </a:moveTo>
                <a:lnTo>
                  <a:pt x="12171" y="20777"/>
                </a:lnTo>
                <a:cubicBezTo>
                  <a:pt x="12016" y="17650"/>
                  <a:pt x="11829" y="13985"/>
                  <a:pt x="11670" y="10857"/>
                </a:cubicBezTo>
                <a:cubicBezTo>
                  <a:pt x="11499" y="7436"/>
                  <a:pt x="11313" y="3771"/>
                  <a:pt x="11170" y="888"/>
                </a:cubicBezTo>
                <a:lnTo>
                  <a:pt x="11543" y="888"/>
                </a:lnTo>
                <a:lnTo>
                  <a:pt x="12338" y="16330"/>
                </a:lnTo>
                <a:cubicBezTo>
                  <a:pt x="12469" y="13887"/>
                  <a:pt x="12616" y="11053"/>
                  <a:pt x="12735" y="8609"/>
                </a:cubicBezTo>
                <a:cubicBezTo>
                  <a:pt x="12870" y="5970"/>
                  <a:pt x="13017" y="3136"/>
                  <a:pt x="13132" y="888"/>
                </a:cubicBezTo>
                <a:lnTo>
                  <a:pt x="13506" y="888"/>
                </a:lnTo>
                <a:lnTo>
                  <a:pt x="12501" y="20777"/>
                </a:lnTo>
                <a:lnTo>
                  <a:pt x="12501" y="21315"/>
                </a:lnTo>
                <a:lnTo>
                  <a:pt x="12171" y="21315"/>
                </a:lnTo>
                <a:close/>
                <a:moveTo>
                  <a:pt x="13935" y="21315"/>
                </a:moveTo>
                <a:lnTo>
                  <a:pt x="13935" y="888"/>
                </a:lnTo>
                <a:lnTo>
                  <a:pt x="14265" y="888"/>
                </a:lnTo>
                <a:lnTo>
                  <a:pt x="14265" y="21315"/>
                </a:lnTo>
                <a:lnTo>
                  <a:pt x="13935" y="21315"/>
                </a:lnTo>
                <a:close/>
                <a:moveTo>
                  <a:pt x="15727" y="21315"/>
                </a:moveTo>
                <a:lnTo>
                  <a:pt x="15727" y="888"/>
                </a:lnTo>
                <a:lnTo>
                  <a:pt x="16049" y="888"/>
                </a:lnTo>
                <a:lnTo>
                  <a:pt x="16049" y="21315"/>
                </a:lnTo>
                <a:lnTo>
                  <a:pt x="15727" y="21315"/>
                </a:lnTo>
                <a:close/>
                <a:moveTo>
                  <a:pt x="16967" y="21315"/>
                </a:moveTo>
                <a:lnTo>
                  <a:pt x="17607" y="888"/>
                </a:lnTo>
                <a:lnTo>
                  <a:pt x="17925" y="888"/>
                </a:lnTo>
                <a:lnTo>
                  <a:pt x="18560" y="21315"/>
                </a:lnTo>
                <a:lnTo>
                  <a:pt x="18215" y="21315"/>
                </a:lnTo>
                <a:lnTo>
                  <a:pt x="17762" y="6557"/>
                </a:lnTo>
                <a:lnTo>
                  <a:pt x="17305" y="21315"/>
                </a:lnTo>
                <a:lnTo>
                  <a:pt x="16967" y="21315"/>
                </a:lnTo>
                <a:close/>
                <a:moveTo>
                  <a:pt x="19792" y="8169"/>
                </a:moveTo>
                <a:lnTo>
                  <a:pt x="19792" y="21315"/>
                </a:lnTo>
                <a:lnTo>
                  <a:pt x="19462" y="21315"/>
                </a:lnTo>
                <a:lnTo>
                  <a:pt x="19462" y="888"/>
                </a:lnTo>
                <a:lnTo>
                  <a:pt x="19776" y="888"/>
                </a:lnTo>
                <a:lnTo>
                  <a:pt x="20885" y="21315"/>
                </a:lnTo>
                <a:lnTo>
                  <a:pt x="20507" y="21315"/>
                </a:lnTo>
                <a:lnTo>
                  <a:pt x="19792" y="8169"/>
                </a:lnTo>
                <a:close/>
                <a:moveTo>
                  <a:pt x="21270" y="21315"/>
                </a:moveTo>
                <a:lnTo>
                  <a:pt x="21270" y="888"/>
                </a:lnTo>
                <a:lnTo>
                  <a:pt x="21600" y="888"/>
                </a:lnTo>
                <a:lnTo>
                  <a:pt x="21600" y="21315"/>
                </a:lnTo>
                <a:lnTo>
                  <a:pt x="21270" y="21315"/>
                </a:lnTo>
                <a:close/>
              </a:path>
            </a:pathLst>
          </a:custGeom>
          <a:solidFill>
            <a:srgbClr val="FFFFFF">
              <a:alpha val="11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4800">
                <a:solidFill>
                  <a:srgbClr val="FFFFFF">
                    <a:alpha val="20000"/>
                  </a:srgbClr>
                </a:solidFill>
                <a:latin typeface="黑体"/>
                <a:ea typeface="黑体"/>
                <a:cs typeface="黑体"/>
                <a:sym typeface="黑体"/>
              </a:defRPr>
            </a:pPr>
            <a:endParaRPr/>
          </a:p>
        </p:txBody>
      </p:sp>
      <p:sp>
        <p:nvSpPr>
          <p:cNvPr id="475" name="Text Box 7"/>
          <p:cNvSpPr txBox="1"/>
          <p:nvPr/>
        </p:nvSpPr>
        <p:spPr>
          <a:xfrm>
            <a:off x="665255" y="3657822"/>
            <a:ext cx="5497010" cy="183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9145" tIns="39145" rIns="39145" bIns="39145" anchor="ctr">
            <a:spAutoFit/>
          </a:bodyPr>
          <a:lstStyle/>
          <a:p>
            <a:pPr>
              <a:lnSpc>
                <a:spcPct val="160000"/>
              </a:lnSpc>
              <a:defRPr sz="2400" b="1">
                <a:solidFill>
                  <a:srgbClr val="FFFFFF">
                    <a:alpha val="54000"/>
                  </a:srgb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建立知识规范，营造协同生态</a:t>
            </a:r>
          </a:p>
          <a:p>
            <a:pPr>
              <a:lnSpc>
                <a:spcPct val="160000"/>
              </a:lnSpc>
              <a:defRPr sz="2400" b="1">
                <a:solidFill>
                  <a:srgbClr val="FFFFFF">
                    <a:alpha val="54000"/>
                  </a:srgb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积累工业模型，发展可控平台</a:t>
            </a:r>
          </a:p>
          <a:p>
            <a:pPr>
              <a:lnSpc>
                <a:spcPct val="160000"/>
              </a:lnSpc>
              <a:defRPr sz="2400" b="1">
                <a:solidFill>
                  <a:srgbClr val="FFFFFF">
                    <a:alpha val="54000"/>
                  </a:srgb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融入中国创新，打造先进软件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导引：从矩阵乘法开始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364" name="如何在保证 Julia 代码可执行的前提下，安全地分发 Julia 代码？"/>
          <p:cNvSpPr txBox="1"/>
          <p:nvPr/>
        </p:nvSpPr>
        <p:spPr>
          <a:xfrm>
            <a:off x="575952" y="609480"/>
            <a:ext cx="5633911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 err="1"/>
              <a:t>MatMul</a:t>
            </a:r>
            <a:r>
              <a:rPr lang="en-US" dirty="0"/>
              <a:t> (Matrix </a:t>
            </a:r>
            <a:r>
              <a:rPr lang="en-US" altLang="zh-CN" dirty="0"/>
              <a:t>Multiplication) </a:t>
            </a:r>
            <a:r>
              <a:rPr lang="zh-CN" altLang="en-US" dirty="0"/>
              <a:t>是科学计算中最常见的操作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6E45E7-AC47-9F9D-C88A-BC802CF09E30}"/>
                  </a:ext>
                </a:extLst>
              </p:cNvPr>
              <p:cNvSpPr txBox="1"/>
              <p:nvPr/>
            </p:nvSpPr>
            <p:spPr>
              <a:xfrm>
                <a:off x="5350603" y="1762228"/>
                <a:ext cx="745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AB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6E45E7-AC47-9F9D-C88A-BC802CF09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603" y="1762228"/>
                <a:ext cx="745397" cy="276999"/>
              </a:xfrm>
              <a:prstGeom prst="rect">
                <a:avLst/>
              </a:prstGeom>
              <a:blipFill>
                <a:blip r:embed="rId2"/>
                <a:stretch>
                  <a:fillRect l="-11475" t="-28261" r="-820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6D7C272-67EE-3B0B-E16D-5B38016A4047}"/>
                  </a:ext>
                </a:extLst>
              </p:cNvPr>
              <p:cNvSpPr txBox="1"/>
              <p:nvPr/>
            </p:nvSpPr>
            <p:spPr>
              <a:xfrm>
                <a:off x="4746655" y="2427187"/>
                <a:ext cx="1953291" cy="5441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ij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6D7C272-67EE-3B0B-E16D-5B38016A4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655" y="2427187"/>
                <a:ext cx="1953291" cy="5441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E8C95066-3CC4-4811-8E0C-21ECD53EE508}"/>
              </a:ext>
            </a:extLst>
          </p:cNvPr>
          <p:cNvGrpSpPr/>
          <p:nvPr/>
        </p:nvGrpSpPr>
        <p:grpSpPr>
          <a:xfrm>
            <a:off x="3398476" y="4204758"/>
            <a:ext cx="4960777" cy="639960"/>
            <a:chOff x="3379319" y="5370699"/>
            <a:chExt cx="4499089" cy="560711"/>
          </a:xfrm>
          <a:solidFill>
            <a:srgbClr val="FFC000"/>
          </a:solid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B5C5AF4-3A59-A9E8-67FE-812E5F41B956}"/>
                </a:ext>
              </a:extLst>
            </p:cNvPr>
            <p:cNvSpPr/>
            <p:nvPr/>
          </p:nvSpPr>
          <p:spPr>
            <a:xfrm>
              <a:off x="3379319" y="5370699"/>
              <a:ext cx="4499089" cy="560711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BFD2E21-348E-536D-8A0A-2E5A9843FD50}"/>
                </a:ext>
              </a:extLst>
            </p:cNvPr>
            <p:cNvSpPr txBox="1"/>
            <p:nvPr/>
          </p:nvSpPr>
          <p:spPr>
            <a:xfrm>
              <a:off x="3500975" y="5498631"/>
              <a:ext cx="4280756" cy="3007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dirty="0"/>
                <a:t>问</a:t>
              </a:r>
              <a:r>
                <a:rPr lang="zh-CN" altLang="en-US" sz="1600" dirty="0"/>
                <a:t>：</a:t>
              </a:r>
              <a:r>
                <a:rPr lang="en-US" altLang="zh-CN" sz="1600" dirty="0"/>
                <a:t>4096 </a:t>
              </a:r>
              <a:r>
                <a:rPr lang="zh-CN" altLang="en-US" sz="1600" dirty="0"/>
                <a:t>的矩阵乘法应该达到多快才算快？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导引：从矩阵乘法开始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364" name="如何在保证 Julia 代码可执行的前提下，安全地分发 Julia 代码？"/>
          <p:cNvSpPr txBox="1"/>
          <p:nvPr/>
        </p:nvSpPr>
        <p:spPr>
          <a:xfrm>
            <a:off x="575952" y="609480"/>
            <a:ext cx="2259589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方案</a:t>
            </a:r>
            <a:r>
              <a:rPr lang="en-US" altLang="zh-CN" dirty="0"/>
              <a:t>1</a:t>
            </a:r>
            <a:r>
              <a:rPr lang="zh-CN" altLang="en-US" dirty="0"/>
              <a:t>：纯 </a:t>
            </a:r>
            <a:r>
              <a:rPr lang="en-US" altLang="zh-CN" dirty="0"/>
              <a:t>Python </a:t>
            </a:r>
            <a:r>
              <a:rPr lang="zh-CN" altLang="en-US" dirty="0"/>
              <a:t>实现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40BF58-C3DA-CC08-6913-2F64869E5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65" y="1099071"/>
            <a:ext cx="6943725" cy="4400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1A5E3C3-6874-A458-236C-926F859FB159}"/>
              </a:ext>
            </a:extLst>
          </p:cNvPr>
          <p:cNvGrpSpPr/>
          <p:nvPr/>
        </p:nvGrpSpPr>
        <p:grpSpPr>
          <a:xfrm>
            <a:off x="7649987" y="1610546"/>
            <a:ext cx="4199907" cy="766369"/>
            <a:chOff x="7864574" y="1610546"/>
            <a:chExt cx="4199907" cy="76636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EA4ECC-1170-F889-3400-6B6BE6482DAA}"/>
                </a:ext>
              </a:extLst>
            </p:cNvPr>
            <p:cNvSpPr/>
            <p:nvPr/>
          </p:nvSpPr>
          <p:spPr>
            <a:xfrm>
              <a:off x="7864574" y="1610546"/>
              <a:ext cx="4199907" cy="76636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9D36951-5446-7CB1-D115-2BA3199F8E4C}"/>
                </a:ext>
              </a:extLst>
            </p:cNvPr>
            <p:cNvSpPr txBox="1"/>
            <p:nvPr/>
          </p:nvSpPr>
          <p:spPr>
            <a:xfrm>
              <a:off x="8298835" y="1670566"/>
              <a:ext cx="36256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Python </a:t>
              </a:r>
              <a:r>
                <a:rPr lang="zh-CN" altLang="en-US" dirty="0"/>
                <a:t>是一门很慢的语言</a:t>
              </a:r>
              <a:endParaRPr lang="en-US" altLang="zh-CN" dirty="0"/>
            </a:p>
            <a:p>
              <a:r>
                <a:rPr lang="zh-CN" altLang="en-US" dirty="0"/>
                <a:t>我应该用一门更快的语言来实现它</a:t>
              </a:r>
            </a:p>
          </p:txBody>
        </p:sp>
        <p:pic>
          <p:nvPicPr>
            <p:cNvPr id="11" name="图形 10" descr="灯泡和齿轮 轮廓">
              <a:extLst>
                <a:ext uri="{FF2B5EF4-FFF2-40B4-BE49-F238E27FC236}">
                  <a16:creationId xmlns:a16="http://schemas.microsoft.com/office/drawing/2014/main" id="{DDBEC45F-0B0B-64F7-1474-EB530857B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48550" y="1770388"/>
              <a:ext cx="434260" cy="43426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FA728B7-F8FD-926B-D6F4-7F8C98558D3A}"/>
              </a:ext>
            </a:extLst>
          </p:cNvPr>
          <p:cNvSpPr txBox="1"/>
          <p:nvPr/>
        </p:nvSpPr>
        <p:spPr>
          <a:xfrm>
            <a:off x="2835541" y="5650662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运行时间</a:t>
            </a:r>
            <a:r>
              <a:rPr lang="en-US" altLang="zh-CN" dirty="0"/>
              <a:t>: </a:t>
            </a:r>
            <a:r>
              <a:rPr lang="en-US" altLang="zh-CN" b="1" dirty="0"/>
              <a:t>21041 </a:t>
            </a:r>
            <a:r>
              <a:rPr lang="en-US" altLang="zh-CN" dirty="0"/>
              <a:t>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42462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导引：从矩阵乘法开始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364" name="如何在保证 Julia 代码可执行的前提下，安全地分发 Julia 代码？"/>
          <p:cNvSpPr txBox="1"/>
          <p:nvPr/>
        </p:nvSpPr>
        <p:spPr>
          <a:xfrm>
            <a:off x="575952" y="609480"/>
            <a:ext cx="1703347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方案</a:t>
            </a:r>
            <a:r>
              <a:rPr lang="en-US" altLang="zh-CN" dirty="0"/>
              <a:t>2</a:t>
            </a:r>
            <a:r>
              <a:rPr lang="zh-CN" altLang="en-US" dirty="0"/>
              <a:t>：纯 </a:t>
            </a:r>
            <a:r>
              <a:rPr lang="en-US" altLang="zh-CN" dirty="0"/>
              <a:t>C </a:t>
            </a:r>
            <a:r>
              <a:rPr lang="zh-CN" altLang="en-US" dirty="0"/>
              <a:t>实现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78FCF2-0303-46CE-5DC7-5410DD2A3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23" y="1175657"/>
            <a:ext cx="4587928" cy="4873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AAE721-D81B-8920-47A9-F5DFE07218AD}"/>
              </a:ext>
            </a:extLst>
          </p:cNvPr>
          <p:cNvSpPr/>
          <p:nvPr/>
        </p:nvSpPr>
        <p:spPr>
          <a:xfrm>
            <a:off x="1073020" y="4488023"/>
            <a:ext cx="2211355" cy="895739"/>
          </a:xfrm>
          <a:prstGeom prst="roundRect">
            <a:avLst/>
          </a:prstGeom>
          <a:solidFill>
            <a:srgbClr val="FFC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83B7A5C-F03A-68A5-DB84-0DB1463BADA3}"/>
              </a:ext>
            </a:extLst>
          </p:cNvPr>
          <p:cNvCxnSpPr>
            <a:cxnSpLocks/>
          </p:cNvCxnSpPr>
          <p:nvPr/>
        </p:nvCxnSpPr>
        <p:spPr>
          <a:xfrm flipV="1">
            <a:off x="3284375" y="1474238"/>
            <a:ext cx="2702321" cy="304793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9F9112E-DEED-09A1-A2DE-F3F59B7BC8E3}"/>
              </a:ext>
            </a:extLst>
          </p:cNvPr>
          <p:cNvCxnSpPr>
            <a:cxnSpLocks/>
          </p:cNvCxnSpPr>
          <p:nvPr/>
        </p:nvCxnSpPr>
        <p:spPr>
          <a:xfrm flipV="1">
            <a:off x="3247544" y="3466375"/>
            <a:ext cx="2832984" cy="191738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AAF2B82D-D6B9-E290-B771-16B8BF2FE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894" y="1421398"/>
            <a:ext cx="4295775" cy="20574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248ABA4-CEF5-6171-0627-00C44B8D70B6}"/>
              </a:ext>
            </a:extLst>
          </p:cNvPr>
          <p:cNvSpPr txBox="1"/>
          <p:nvPr/>
        </p:nvSpPr>
        <p:spPr>
          <a:xfrm>
            <a:off x="6359077" y="3730293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运行时间</a:t>
            </a:r>
            <a:r>
              <a:rPr lang="en-US" altLang="zh-CN" dirty="0"/>
              <a:t>: </a:t>
            </a:r>
            <a:r>
              <a:rPr lang="en-US" altLang="zh-CN" b="1" dirty="0"/>
              <a:t>732.7</a:t>
            </a:r>
            <a:r>
              <a:rPr lang="en-US" altLang="zh-CN" dirty="0"/>
              <a:t> s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E98C042-21D0-F2DC-B0E6-41F82679EECB}"/>
              </a:ext>
            </a:extLst>
          </p:cNvPr>
          <p:cNvSpPr/>
          <p:nvPr/>
        </p:nvSpPr>
        <p:spPr>
          <a:xfrm>
            <a:off x="5873894" y="1408975"/>
            <a:ext cx="4115292" cy="2057400"/>
          </a:xfrm>
          <a:prstGeom prst="roundRect">
            <a:avLst/>
          </a:prstGeom>
          <a:solidFill>
            <a:srgbClr val="FFC000">
              <a:alpha val="4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E604DA3-A506-17DD-D94B-6BFBDD56B75E}"/>
              </a:ext>
            </a:extLst>
          </p:cNvPr>
          <p:cNvGrpSpPr/>
          <p:nvPr/>
        </p:nvGrpSpPr>
        <p:grpSpPr>
          <a:xfrm>
            <a:off x="5870677" y="4567120"/>
            <a:ext cx="4203124" cy="956655"/>
            <a:chOff x="5732301" y="4447111"/>
            <a:chExt cx="4203124" cy="95665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079EA74-ECB2-CB3D-9A57-08B98E978A83}"/>
                </a:ext>
              </a:extLst>
            </p:cNvPr>
            <p:cNvGrpSpPr/>
            <p:nvPr/>
          </p:nvGrpSpPr>
          <p:grpSpPr>
            <a:xfrm>
              <a:off x="5735518" y="4447111"/>
              <a:ext cx="4199907" cy="956655"/>
              <a:chOff x="7864574" y="1610546"/>
              <a:chExt cx="4199907" cy="956655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5FEE462-06DB-1AEA-1866-D7840D2951FD}"/>
                  </a:ext>
                </a:extLst>
              </p:cNvPr>
              <p:cNvSpPr/>
              <p:nvPr/>
            </p:nvSpPr>
            <p:spPr>
              <a:xfrm>
                <a:off x="7864574" y="1610546"/>
                <a:ext cx="4199907" cy="95665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316F49F-DC12-508C-5C28-F99D9B3AA97A}"/>
                  </a:ext>
                </a:extLst>
              </p:cNvPr>
              <p:cNvSpPr txBox="1"/>
              <p:nvPr/>
            </p:nvSpPr>
            <p:spPr>
              <a:xfrm>
                <a:off x="8308830" y="1779664"/>
                <a:ext cx="36256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这个速度足够了吗？如果不够的话应该怎么办？</a:t>
                </a:r>
              </a:p>
            </p:txBody>
          </p:sp>
        </p:grpSp>
        <p:pic>
          <p:nvPicPr>
            <p:cNvPr id="17" name="图形 16" descr="问号 纯色填充">
              <a:extLst>
                <a:ext uri="{FF2B5EF4-FFF2-40B4-BE49-F238E27FC236}">
                  <a16:creationId xmlns:a16="http://schemas.microsoft.com/office/drawing/2014/main" id="{655ABFF3-9FBB-CCC5-8EF3-8736BC7FD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32301" y="4649274"/>
              <a:ext cx="549666" cy="549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2809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导引：从矩阵乘法开始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364" name="如何在保证 Julia 代码可执行的前提下，安全地分发 Julia 代码？"/>
          <p:cNvSpPr txBox="1"/>
          <p:nvPr/>
        </p:nvSpPr>
        <p:spPr>
          <a:xfrm>
            <a:off x="575952" y="609480"/>
            <a:ext cx="223233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方案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Intel MKL </a:t>
            </a:r>
            <a:r>
              <a:rPr lang="zh-CN" altLang="en-US" dirty="0"/>
              <a:t>实现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2CE46C-003D-B150-0C80-37AC4CEBB14E}"/>
              </a:ext>
            </a:extLst>
          </p:cNvPr>
          <p:cNvSpPr txBox="1"/>
          <p:nvPr/>
        </p:nvSpPr>
        <p:spPr>
          <a:xfrm>
            <a:off x="3356616" y="3180246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运行时间</a:t>
            </a:r>
            <a:r>
              <a:rPr lang="en-US" altLang="zh-CN" dirty="0"/>
              <a:t>: </a:t>
            </a:r>
            <a:r>
              <a:rPr lang="en-US" altLang="zh-CN" b="1" dirty="0"/>
              <a:t>2.33</a:t>
            </a:r>
            <a:r>
              <a:rPr lang="en-US" altLang="zh-CN" dirty="0"/>
              <a:t> 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37E4DF-29AD-9494-EAC0-58D6F8DDE1DC}"/>
              </a:ext>
            </a:extLst>
          </p:cNvPr>
          <p:cNvSpPr txBox="1"/>
          <p:nvPr/>
        </p:nvSpPr>
        <p:spPr>
          <a:xfrm>
            <a:off x="3356616" y="3910052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运行时间</a:t>
            </a:r>
            <a:r>
              <a:rPr lang="en-US" altLang="zh-CN" dirty="0"/>
              <a:t>: </a:t>
            </a:r>
            <a:r>
              <a:rPr lang="en-US" altLang="zh-CN" b="1" dirty="0"/>
              <a:t>1.16</a:t>
            </a:r>
            <a:r>
              <a:rPr lang="en-US" altLang="zh-CN" dirty="0"/>
              <a:t> 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347968-CF0D-1A1E-DEAC-70DD0A9E3967}"/>
              </a:ext>
            </a:extLst>
          </p:cNvPr>
          <p:cNvSpPr txBox="1"/>
          <p:nvPr/>
        </p:nvSpPr>
        <p:spPr>
          <a:xfrm>
            <a:off x="33387" y="6309220"/>
            <a:ext cx="8713279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MKL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、</a:t>
            </a:r>
            <a:r>
              <a:rPr kumimoji="0" lang="en-US" altLang="zh-CN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OpenBLAS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提供了高效的 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BLAS (basic linear algebra subroutine) 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实现，从而允许任意编程语言借助它们来加速常见的数值计算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86E0CD1-8007-392A-8F42-CD13CB7E87F2}"/>
              </a:ext>
            </a:extLst>
          </p:cNvPr>
          <p:cNvGrpSpPr/>
          <p:nvPr/>
        </p:nvGrpSpPr>
        <p:grpSpPr>
          <a:xfrm>
            <a:off x="6543498" y="1374889"/>
            <a:ext cx="4203124" cy="956655"/>
            <a:chOff x="5732301" y="4447111"/>
            <a:chExt cx="4203124" cy="956655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E74E5DC-D401-F3F6-D423-4DA8E9EACDD5}"/>
                </a:ext>
              </a:extLst>
            </p:cNvPr>
            <p:cNvGrpSpPr/>
            <p:nvPr/>
          </p:nvGrpSpPr>
          <p:grpSpPr>
            <a:xfrm>
              <a:off x="5735518" y="4447111"/>
              <a:ext cx="4199907" cy="956655"/>
              <a:chOff x="7864574" y="1610546"/>
              <a:chExt cx="4199907" cy="956655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6AE6329-BCFA-72A9-9066-B6FB16F60145}"/>
                  </a:ext>
                </a:extLst>
              </p:cNvPr>
              <p:cNvSpPr/>
              <p:nvPr/>
            </p:nvSpPr>
            <p:spPr>
              <a:xfrm>
                <a:off x="7864574" y="1610546"/>
                <a:ext cx="4199907" cy="95665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5CA78F0-3F9A-F9A3-09B5-5C5A12569E05}"/>
                  </a:ext>
                </a:extLst>
              </p:cNvPr>
              <p:cNvSpPr txBox="1"/>
              <p:nvPr/>
            </p:nvSpPr>
            <p:spPr>
              <a:xfrm>
                <a:off x="8308830" y="1779664"/>
                <a:ext cx="36256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这个速度足够了吗？如果不够的话应该怎么办？</a:t>
                </a:r>
              </a:p>
            </p:txBody>
          </p:sp>
        </p:grpSp>
        <p:pic>
          <p:nvPicPr>
            <p:cNvPr id="25" name="图形 24" descr="问号 纯色填充">
              <a:extLst>
                <a:ext uri="{FF2B5EF4-FFF2-40B4-BE49-F238E27FC236}">
                  <a16:creationId xmlns:a16="http://schemas.microsoft.com/office/drawing/2014/main" id="{4ADC57FE-DC0B-EF1B-46F3-92EAAF8B7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32301" y="4649274"/>
              <a:ext cx="549666" cy="549666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D89D9949-5478-B904-B12F-8D0C07262722}"/>
              </a:ext>
            </a:extLst>
          </p:cNvPr>
          <p:cNvSpPr txBox="1"/>
          <p:nvPr/>
        </p:nvSpPr>
        <p:spPr>
          <a:xfrm>
            <a:off x="726078" y="1355647"/>
            <a:ext cx="3033880" cy="3046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LinearAlgebra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BenchmarkTools</a:t>
            </a: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=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4096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=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n)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 =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n)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=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n)</a:t>
            </a: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单线程</a:t>
            </a:r>
            <a:endParaRPr lang="zh-CN" alt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BLAS.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set_num_threads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@btime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(C, A, B);</a:t>
            </a:r>
          </a:p>
          <a:p>
            <a:b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多线程 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(n=6)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BLAS.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set_num_threads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@btime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(C, A, B);</a:t>
            </a:r>
          </a:p>
        </p:txBody>
      </p:sp>
    </p:spTree>
    <p:extLst>
      <p:ext uri="{BB962C8B-B14F-4D97-AF65-F5344CB8AC3E}">
        <p14:creationId xmlns:p14="http://schemas.microsoft.com/office/powerpoint/2010/main" val="10534153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2"/>
          <p:cNvSpPr txBox="1"/>
          <p:nvPr/>
        </p:nvSpPr>
        <p:spPr>
          <a:xfrm>
            <a:off x="649287" y="163790"/>
            <a:ext cx="100973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400" b="1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性能评价指标</a:t>
            </a:r>
            <a:r>
              <a:rPr lang="en-US" altLang="zh-CN" dirty="0"/>
              <a:t> FLOPS (Float-Point Operations Per Second) </a:t>
            </a:r>
            <a:endParaRPr dirty="0"/>
          </a:p>
        </p:txBody>
      </p:sp>
      <p:sp>
        <p:nvSpPr>
          <p:cNvPr id="363" name="灯片编号占位符 1"/>
          <p:cNvSpPr txBox="1"/>
          <p:nvPr/>
        </p:nvSpPr>
        <p:spPr>
          <a:xfrm>
            <a:off x="11661457" y="6573839"/>
            <a:ext cx="376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*</a:t>
            </a:r>
          </a:p>
        </p:txBody>
      </p:sp>
      <p:sp>
        <p:nvSpPr>
          <p:cNvPr id="364" name="如何在保证 Julia 代码可执行的前提下，安全地分发 Julia 代码？"/>
          <p:cNvSpPr txBox="1"/>
          <p:nvPr/>
        </p:nvSpPr>
        <p:spPr>
          <a:xfrm>
            <a:off x="575952" y="609480"/>
            <a:ext cx="5220336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146EB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假设我们使用的是现代 </a:t>
            </a:r>
            <a:r>
              <a:rPr lang="en-US" altLang="zh-CN" dirty="0"/>
              <a:t>3 GHz </a:t>
            </a:r>
            <a:r>
              <a:rPr lang="zh-CN" altLang="en-US" dirty="0"/>
              <a:t>的</a:t>
            </a:r>
            <a:r>
              <a:rPr lang="en-US" altLang="zh-CN" dirty="0"/>
              <a:t>6</a:t>
            </a:r>
            <a:r>
              <a:rPr lang="zh-CN" altLang="en-US" dirty="0"/>
              <a:t>核</a:t>
            </a:r>
            <a:r>
              <a:rPr lang="en-US" altLang="zh-CN" dirty="0"/>
              <a:t>12</a:t>
            </a:r>
            <a:r>
              <a:rPr lang="zh-CN" altLang="en-US" dirty="0"/>
              <a:t>线程的 </a:t>
            </a:r>
            <a:r>
              <a:rPr lang="en-US" altLang="zh-CN" dirty="0"/>
              <a:t>Intel CPU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1CC0B38-FA1C-2705-CF01-6751D81B4FEE}"/>
              </a:ext>
            </a:extLst>
          </p:cNvPr>
          <p:cNvSpPr txBox="1"/>
          <p:nvPr/>
        </p:nvSpPr>
        <p:spPr>
          <a:xfrm>
            <a:off x="0" y="6334795"/>
            <a:ext cx="9335244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Intel 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超线程本质上是两个线程共享一个计算单元</a:t>
            </a:r>
            <a:r>
              <a:rPr lang="zh-CN" altLang="en-US" sz="1200" dirty="0"/>
              <a:t>，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对于计算密集型任务来说，最终的峰值算力依然按照物理核心数而非线程数来进行计算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0F86978-7B01-8682-CFD4-E1AD7709B3E3}"/>
              </a:ext>
            </a:extLst>
          </p:cNvPr>
          <p:cNvGrpSpPr/>
          <p:nvPr/>
        </p:nvGrpSpPr>
        <p:grpSpPr>
          <a:xfrm>
            <a:off x="641831" y="1324655"/>
            <a:ext cx="9586534" cy="1535373"/>
            <a:chOff x="641831" y="1324655"/>
            <a:chExt cx="9586534" cy="153537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D9FFE55-6BE9-C7FA-3BEB-E886D3E3BA58}"/>
                </a:ext>
              </a:extLst>
            </p:cNvPr>
            <p:cNvGrpSpPr/>
            <p:nvPr/>
          </p:nvGrpSpPr>
          <p:grpSpPr>
            <a:xfrm>
              <a:off x="2882198" y="1462804"/>
              <a:ext cx="5813266" cy="1263455"/>
              <a:chOff x="575952" y="1246062"/>
              <a:chExt cx="5813266" cy="1263455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27BAC4-E2F0-5D7A-C9F7-A5351592D152}"/>
                  </a:ext>
                </a:extLst>
              </p:cNvPr>
              <p:cNvSpPr txBox="1"/>
              <p:nvPr/>
            </p:nvSpPr>
            <p:spPr>
              <a:xfrm>
                <a:off x="785765" y="1615394"/>
                <a:ext cx="5603453" cy="4616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marL="285750" marR="0" indent="-28575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zh-CN" altLang="en-US" sz="1200" dirty="0"/>
                  <a:t>处理器主频：</a:t>
                </a:r>
                <a:r>
                  <a:rPr lang="en-US" altLang="zh-CN" sz="1200" dirty="0"/>
                  <a:t>3 GHz</a:t>
                </a:r>
                <a:r>
                  <a:rPr lang="zh-CN" altLang="en-US" sz="1200" dirty="0"/>
                  <a:t>（即每秒 </a:t>
                </a:r>
                <a:r>
                  <a:rPr lang="en-US" altLang="zh-CN" sz="1200" dirty="0"/>
                  <a:t>3×10⁹ </a:t>
                </a:r>
                <a:r>
                  <a:rPr lang="zh-CN" altLang="en-US" sz="1200" dirty="0"/>
                  <a:t>个时钟周期）</a:t>
                </a:r>
                <a:endParaRPr lang="en-US" altLang="zh-CN" sz="1200" dirty="0"/>
              </a:p>
              <a:p>
                <a:pPr marL="285750" marR="0" indent="-28575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zh-CN" altLang="en-US" sz="1200" dirty="0"/>
                  <a:t>每个核心每个时钟周期可以执行</a:t>
                </a:r>
                <a:r>
                  <a:rPr lang="en-US" altLang="zh-CN" sz="1200" dirty="0"/>
                  <a:t>8</a:t>
                </a:r>
                <a:r>
                  <a:rPr lang="zh-CN" altLang="en-US" sz="1200" dirty="0"/>
                  <a:t>个双精度浮点运算（利用</a:t>
                </a:r>
                <a:r>
                  <a:rPr lang="en-US" altLang="zh-CN" sz="1200" dirty="0"/>
                  <a:t>AVX512 </a:t>
                </a:r>
                <a:r>
                  <a:rPr lang="zh-CN" altLang="en-US" sz="1200" dirty="0"/>
                  <a:t>指令集）</a:t>
                </a:r>
                <a:endParaRPr lang="en-US" altLang="zh-CN" sz="1200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D8E399C-5749-9AAA-99DE-83ABBC3FC7FB}"/>
                  </a:ext>
                </a:extLst>
              </p:cNvPr>
              <p:cNvSpPr txBox="1"/>
              <p:nvPr/>
            </p:nvSpPr>
            <p:spPr>
              <a:xfrm>
                <a:off x="575952" y="1246062"/>
                <a:ext cx="4869505" cy="3385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600" dirty="0"/>
                  <a:t>每个核心的峰值性能 </a:t>
                </a:r>
                <a:r>
                  <a:rPr lang="en-US" altLang="zh-CN" sz="1600" dirty="0"/>
                  <a:t>= 3 × 10⁹ × 8 = 24 GFLOPS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5D4076D-7C54-DDE9-DD1A-8CC02A465D3A}"/>
                  </a:ext>
                </a:extLst>
              </p:cNvPr>
              <p:cNvSpPr txBox="1"/>
              <p:nvPr/>
            </p:nvSpPr>
            <p:spPr>
              <a:xfrm>
                <a:off x="575952" y="2170963"/>
                <a:ext cx="5435887" cy="3385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600" dirty="0"/>
                  <a:t>总峰值性能 </a:t>
                </a:r>
                <a:r>
                  <a:rPr lang="en-US" altLang="zh-CN" sz="1600" dirty="0"/>
                  <a:t>= 6 </a:t>
                </a:r>
                <a:r>
                  <a:rPr lang="zh-CN" altLang="en-US" sz="1600" dirty="0"/>
                  <a:t>核心 </a:t>
                </a:r>
                <a:r>
                  <a:rPr lang="en-US" altLang="zh-CN" sz="1600" dirty="0"/>
                  <a:t>x 24 GFLOPS = 144 GFLOPS</a:t>
                </a:r>
                <a:r>
                  <a:rPr lang="zh-CN" altLang="en-US" sz="1600" dirty="0"/>
                  <a:t> </a:t>
                </a:r>
                <a:endParaRPr lang="en-US" altLang="zh-CN" sz="1600" dirty="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08B565A-F5EB-1971-102E-E228AED8980B}"/>
                </a:ext>
              </a:extLst>
            </p:cNvPr>
            <p:cNvSpPr txBox="1"/>
            <p:nvPr/>
          </p:nvSpPr>
          <p:spPr>
            <a:xfrm>
              <a:off x="845528" y="1832136"/>
              <a:ext cx="1323435" cy="461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理论性能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CB06549-FBFA-6C83-1288-800571BDA61F}"/>
                </a:ext>
              </a:extLst>
            </p:cNvPr>
            <p:cNvSpPr/>
            <p:nvPr/>
          </p:nvSpPr>
          <p:spPr>
            <a:xfrm>
              <a:off x="641831" y="1324655"/>
              <a:ext cx="9586534" cy="1535373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56D19F24-4639-97B6-6629-9D3F8DCDC7DB}"/>
                </a:ext>
              </a:extLst>
            </p:cNvPr>
            <p:cNvCxnSpPr/>
            <p:nvPr/>
          </p:nvCxnSpPr>
          <p:spPr>
            <a:xfrm>
              <a:off x="2462789" y="1324655"/>
              <a:ext cx="0" cy="153537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36E5F5E-248B-9387-55AA-333AB5555BE5}"/>
              </a:ext>
            </a:extLst>
          </p:cNvPr>
          <p:cNvGrpSpPr/>
          <p:nvPr/>
        </p:nvGrpSpPr>
        <p:grpSpPr>
          <a:xfrm>
            <a:off x="641831" y="3112085"/>
            <a:ext cx="9586534" cy="1535373"/>
            <a:chOff x="641831" y="3112085"/>
            <a:chExt cx="9586534" cy="1535373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E450BAB-29CC-B471-806E-838D06BAF310}"/>
                </a:ext>
              </a:extLst>
            </p:cNvPr>
            <p:cNvGrpSpPr/>
            <p:nvPr/>
          </p:nvGrpSpPr>
          <p:grpSpPr>
            <a:xfrm>
              <a:off x="2802860" y="3337854"/>
              <a:ext cx="7425505" cy="1144928"/>
              <a:chOff x="575952" y="1246062"/>
              <a:chExt cx="5603453" cy="11449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F80C01BB-A880-52C7-B4D1-8F0ABBF2F854}"/>
                      </a:ext>
                    </a:extLst>
                  </p:cNvPr>
                  <p:cNvSpPr txBox="1"/>
                  <p:nvPr/>
                </p:nvSpPr>
                <p:spPr>
                  <a:xfrm>
                    <a:off x="575952" y="1246062"/>
                    <a:ext cx="5603453" cy="3385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wrap="square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altLang="zh-CN" sz="1600" dirty="0"/>
                      <a:t>N × N </a:t>
                    </a:r>
                    <a:r>
                      <a:rPr lang="zh-CN" altLang="en-US" sz="1600" dirty="0"/>
                      <a:t>的矩阵的总计算量为 </a:t>
                    </a:r>
                    <a14:m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a14:m>
                    <a:r>
                      <a:rPr lang="zh-CN" altLang="en-US" sz="1600" dirty="0"/>
                      <a:t>，</a:t>
                    </a:r>
                    <a:r>
                      <a:rPr lang="en-US" altLang="zh-CN" sz="1600" dirty="0"/>
                      <a:t>N=4096 </a:t>
                    </a:r>
                    <a:r>
                      <a:rPr lang="zh-CN" altLang="en-US" sz="1600" dirty="0"/>
                      <a:t>时为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37</m:t>
                            </m:r>
                          </m:sup>
                        </m:sSup>
                      </m:oMath>
                    </a14:m>
                    <a:endParaRPr lang="en-US" altLang="zh-CN" sz="1600" dirty="0"/>
                  </a:p>
                </p:txBody>
              </p:sp>
            </mc:Choice>
            <mc:Fallback xmlns="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F80C01BB-A880-52C7-B4D1-8F0ABBF2F8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952" y="1246062"/>
                    <a:ext cx="5603453" cy="33855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493" t="-7273" b="-23636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D235397D-A1BF-3F9D-8483-19D93B08C9DA}"/>
                      </a:ext>
                    </a:extLst>
                  </p:cNvPr>
                  <p:cNvSpPr txBox="1"/>
                  <p:nvPr/>
                </p:nvSpPr>
                <p:spPr>
                  <a:xfrm>
                    <a:off x="575952" y="1668292"/>
                    <a:ext cx="5435887" cy="72269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wrap="square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altLang="zh-CN" sz="1600" dirty="0"/>
                      <a:t>Python </a:t>
                    </a:r>
                    <a:r>
                      <a:rPr lang="zh-CN" altLang="en-US" sz="1600" dirty="0"/>
                      <a:t>代码计算需要 </a:t>
                    </a:r>
                    <a:r>
                      <a:rPr lang="en-US" altLang="zh-CN" sz="1600" dirty="0"/>
                      <a:t>21041s </a:t>
                    </a:r>
                    <a:r>
                      <a:rPr lang="zh-CN" altLang="en-US" sz="1600" dirty="0"/>
                      <a:t>时，等价的有效 </a:t>
                    </a:r>
                    <a:r>
                      <a:rPr lang="en-US" altLang="zh-CN" sz="1600" dirty="0"/>
                      <a:t>FLOPS </a:t>
                    </a:r>
                    <a:r>
                      <a:rPr lang="zh-CN" altLang="en-US" sz="1600" dirty="0"/>
                      <a:t>为</a:t>
                    </a:r>
                    <a:endParaRPr lang="en-US" altLang="zh-CN" sz="1600" dirty="0"/>
                  </a:p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zh-CN" altLang="en-US" sz="1600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37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21041</m:t>
                            </m:r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÷</m:t>
                        </m:r>
                        <m:sSup>
                          <m:s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=6.53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oMath>
                    </a14:m>
                    <a:r>
                      <a:rPr lang="zh-CN" altLang="en-US" sz="1600" dirty="0"/>
                      <a:t> </a:t>
                    </a:r>
                    <a:r>
                      <a:rPr lang="en-US" altLang="zh-CN" sz="1600" dirty="0"/>
                      <a:t>GFLOPS</a:t>
                    </a:r>
                    <a:r>
                      <a:rPr lang="zh-CN" altLang="en-US" sz="1600" dirty="0"/>
                      <a:t> </a:t>
                    </a:r>
                    <a:endParaRPr lang="en-US" altLang="zh-CN" sz="1600" dirty="0"/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D235397D-A1BF-3F9D-8483-19D93B08C9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952" y="1668292"/>
                    <a:ext cx="5435887" cy="72269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508" t="-3390" b="-339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45DA9F0-0B56-2B13-94D3-B5CD4A09BE9D}"/>
                </a:ext>
              </a:extLst>
            </p:cNvPr>
            <p:cNvSpPr txBox="1"/>
            <p:nvPr/>
          </p:nvSpPr>
          <p:spPr>
            <a:xfrm>
              <a:off x="845527" y="3557858"/>
              <a:ext cx="1323435" cy="461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实际性能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548E624-FABC-5A4E-5A87-24851D254748}"/>
                </a:ext>
              </a:extLst>
            </p:cNvPr>
            <p:cNvSpPr/>
            <p:nvPr/>
          </p:nvSpPr>
          <p:spPr>
            <a:xfrm>
              <a:off x="641831" y="3112085"/>
              <a:ext cx="9586534" cy="1535373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644DFF4-BC3F-83F9-A22D-651570C1F33C}"/>
                </a:ext>
              </a:extLst>
            </p:cNvPr>
            <p:cNvCxnSpPr/>
            <p:nvPr/>
          </p:nvCxnSpPr>
          <p:spPr>
            <a:xfrm>
              <a:off x="2462789" y="3112085"/>
              <a:ext cx="0" cy="153537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C8127DE-90C7-3BD9-C70D-8B5B77960674}"/>
                  </a:ext>
                </a:extLst>
              </p:cNvPr>
              <p:cNvSpPr txBox="1"/>
              <p:nvPr/>
            </p:nvSpPr>
            <p:spPr>
              <a:xfrm>
                <a:off x="2159437" y="5173934"/>
                <a:ext cx="7062122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Python </a:t>
                </a:r>
                <a:r>
                  <a:rPr kumimoji="0" lang="zh-CN" alt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代码硬件性能的有效利用率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6</m:t>
                    </m:r>
                    <m: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.53 </m:t>
                    </m:r>
                    <m: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× </m:t>
                    </m:r>
                    <m:sSup>
                      <m:sSupPr>
                        <m:ctrlP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10</m:t>
                        </m:r>
                      </m:e>
                      <m:sup>
                        <m:r>
                          <a:rPr kumimoji="0" lang="en-US" altLang="zh-CN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−3</m:t>
                        </m:r>
                      </m:sup>
                    </m:sSup>
                    <m: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libri"/>
                      </a:rPr>
                      <m:t> ÷144=0.00453%</m:t>
                    </m:r>
                    <m:r>
                      <a:rPr kumimoji="0" lang="en-US" altLang="zh-CN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 </m:t>
                    </m:r>
                  </m:oMath>
                </a14:m>
                <a:r>
                  <a:rPr kumimoji="0" lang="en-US" altLang="zh-CN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 </a:t>
                </a: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C8127DE-90C7-3BD9-C70D-8B5B77960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437" y="5173934"/>
                <a:ext cx="7062122" cy="369328"/>
              </a:xfrm>
              <a:prstGeom prst="rect">
                <a:avLst/>
              </a:prstGeom>
              <a:blipFill>
                <a:blip r:embed="rId4"/>
                <a:stretch>
                  <a:fillRect l="-1381" t="-11667" b="-2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2184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theme/theme1.xml><?xml version="1.0" encoding="utf-8"?>
<a:theme xmlns:a="http://schemas.openxmlformats.org/drawingml/2006/main" name="封面页模板">
  <a:themeElements>
    <a:clrScheme name="封面页模板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封面页模板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封面页模板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封面页模板">
  <a:themeElements>
    <a:clrScheme name="封面页模板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封面页模板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封面页模板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6078</Words>
  <Application>Microsoft Office PowerPoint</Application>
  <PresentationFormat>宽屏</PresentationFormat>
  <Paragraphs>688</Paragraphs>
  <Slides>42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1" baseType="lpstr">
      <vt:lpstr>FrutigerNext LT BlackCn</vt:lpstr>
      <vt:lpstr>Helvetica Neue</vt:lpstr>
      <vt:lpstr>等线</vt:lpstr>
      <vt:lpstr>Microsoft YaHei</vt:lpstr>
      <vt:lpstr>Arial</vt:lpstr>
      <vt:lpstr>Calibri</vt:lpstr>
      <vt:lpstr>Cambria Math</vt:lpstr>
      <vt:lpstr>Consolas</vt:lpstr>
      <vt:lpstr>封面页模板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久宁 陈</cp:lastModifiedBy>
  <cp:revision>640</cp:revision>
  <dcterms:modified xsi:type="dcterms:W3CDTF">2024-11-11T01:23:46Z</dcterms:modified>
</cp:coreProperties>
</file>